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670" r:id="rId3"/>
    <p:sldId id="676" r:id="rId4"/>
    <p:sldId id="657" r:id="rId5"/>
    <p:sldId id="630" r:id="rId6"/>
    <p:sldId id="677" r:id="rId7"/>
    <p:sldId id="528" r:id="rId8"/>
    <p:sldId id="632" r:id="rId9"/>
    <p:sldId id="673" r:id="rId10"/>
    <p:sldId id="662" r:id="rId11"/>
    <p:sldId id="634" r:id="rId12"/>
    <p:sldId id="635" r:id="rId13"/>
    <p:sldId id="659" r:id="rId14"/>
    <p:sldId id="660" r:id="rId15"/>
    <p:sldId id="661" r:id="rId16"/>
    <p:sldId id="636" r:id="rId17"/>
    <p:sldId id="663" r:id="rId18"/>
    <p:sldId id="651" r:id="rId19"/>
    <p:sldId id="679" r:id="rId20"/>
    <p:sldId id="680" r:id="rId21"/>
    <p:sldId id="681" r:id="rId22"/>
    <p:sldId id="637" r:id="rId23"/>
    <p:sldId id="648" r:id="rId24"/>
    <p:sldId id="652" r:id="rId25"/>
    <p:sldId id="653" r:id="rId26"/>
    <p:sldId id="674" r:id="rId27"/>
    <p:sldId id="675" r:id="rId28"/>
    <p:sldId id="671" r:id="rId29"/>
    <p:sldId id="640" r:id="rId30"/>
    <p:sldId id="672" r:id="rId31"/>
    <p:sldId id="667" r:id="rId32"/>
    <p:sldId id="682" r:id="rId33"/>
    <p:sldId id="641" r:id="rId34"/>
    <p:sldId id="668" r:id="rId35"/>
    <p:sldId id="669" r:id="rId36"/>
    <p:sldId id="642" r:id="rId37"/>
    <p:sldId id="643" r:id="rId38"/>
    <p:sldId id="644" r:id="rId39"/>
    <p:sldId id="645" r:id="rId40"/>
    <p:sldId id="646" r:id="rId41"/>
    <p:sldId id="647" r:id="rId42"/>
    <p:sldId id="67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BD9"/>
    <a:srgbClr val="78C545"/>
    <a:srgbClr val="E6BA31"/>
    <a:srgbClr val="47A2F1"/>
    <a:srgbClr val="7F675B"/>
    <a:srgbClr val="F67989"/>
    <a:srgbClr val="8A4E7D"/>
    <a:srgbClr val="00CCAF"/>
    <a:srgbClr val="FFA35F"/>
    <a:srgbClr val="00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018" autoAdjust="0"/>
  </p:normalViewPr>
  <p:slideViewPr>
    <p:cSldViewPr>
      <p:cViewPr>
        <p:scale>
          <a:sx n="108" d="100"/>
          <a:sy n="108" d="100"/>
        </p:scale>
        <p:origin x="2320" y="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85A6-5979-1147-B2D2-4A0F1EC6360E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D95FC-CB5A-864D-8A78-0799CEE7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0C92-4EB7-43F3-8ABA-236D8547F741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55F5-61F1-4D00-B305-81DA18CEF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REmove</a:t>
            </a:r>
            <a:r>
              <a:rPr lang="en-US" altLang="ko-KR" baseline="0" dirty="0" smtClean="0"/>
              <a:t> Other GBM links 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8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Mention arbiter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7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3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As spatial accelerators distribute computation over tiny PEs, we distribute communication over tiny switches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0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Red</a:t>
            </a:r>
            <a:r>
              <a:rPr lang="en-US" altLang="ko-KR" baseline="0" dirty="0" smtClean="0"/>
              <a:t> boxes: Only necessary to some of the switches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9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Red</a:t>
            </a:r>
            <a:r>
              <a:rPr lang="en-US" altLang="ko-KR" baseline="0" dirty="0" smtClean="0"/>
              <a:t> boxes: Only necessary to some of the switches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Red</a:t>
            </a:r>
            <a:r>
              <a:rPr lang="en-US" altLang="ko-KR" baseline="0" dirty="0" smtClean="0"/>
              <a:t> boxes: Only necessary to some of the switches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3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8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0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Firstbit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Upper 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Firstbit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Upper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Features</a:t>
            </a:r>
            <a:r>
              <a:rPr lang="en-US" altLang="ko-KR" baseline="0" dirty="0" smtClean="0"/>
              <a:t> -&gt; could be edges, etc.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4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WHen</a:t>
            </a:r>
            <a:r>
              <a:rPr lang="en-US" altLang="ko-KR" dirty="0" smtClean="0"/>
              <a:t> does</a:t>
            </a:r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1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Pipelined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are just supporting all the possible dataflow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42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5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3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2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Most</a:t>
            </a:r>
            <a:r>
              <a:rPr lang="en-US" altLang="ko-KR" baseline="0" dirty="0" smtClean="0"/>
              <a:t> congested links?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Find the average link </a:t>
            </a:r>
            <a:r>
              <a:rPr lang="en-US" altLang="ko-KR" baseline="0" dirty="0" err="1" smtClean="0"/>
              <a:t>utliization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1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9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 faster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Explain from images -&gt; filters</a:t>
            </a:r>
            <a:r>
              <a:rPr lang="en-US" altLang="ko-KR" baseline="0" dirty="0" smtClean="0"/>
              <a:t> -&gt; (convolving them) output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8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753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8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General purpose is</a:t>
            </a:r>
            <a:r>
              <a:rPr lang="en-US" altLang="ko-KR" baseline="0" dirty="0" smtClean="0"/>
              <a:t> not as efficient as DNN accelerators (not good for </a:t>
            </a:r>
            <a:r>
              <a:rPr lang="en-US" altLang="ko-KR" baseline="0" dirty="0" err="1" smtClean="0"/>
              <a:t>exracting</a:t>
            </a:r>
            <a:r>
              <a:rPr lang="en-US" altLang="ko-KR" baseline="0" dirty="0" smtClean="0"/>
              <a:t> the </a:t>
            </a:r>
            <a:r>
              <a:rPr lang="en-US" altLang="ko-KR" baseline="0" dirty="0" err="1" smtClean="0"/>
              <a:t>paralleims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Why do we need a </a:t>
            </a:r>
            <a:r>
              <a:rPr lang="en-US" altLang="ko-KR" dirty="0" err="1" smtClean="0"/>
              <a:t>NoC</a:t>
            </a:r>
            <a:r>
              <a:rPr lang="en-US" altLang="ko-KR" dirty="0" smtClean="0"/>
              <a:t>? =&gt; Support different</a:t>
            </a:r>
            <a:r>
              <a:rPr lang="en-US" altLang="ko-KR" baseline="0" dirty="0" smtClean="0"/>
              <a:t> traffic patterns </a:t>
            </a:r>
            <a:r>
              <a:rPr lang="en-US" altLang="ko-KR" baseline="0" dirty="0" err="1" smtClean="0"/>
              <a:t>dependning</a:t>
            </a:r>
            <a:r>
              <a:rPr lang="en-US" altLang="ko-KR" baseline="0" dirty="0" smtClean="0"/>
              <a:t> on the DNN that is mapped. (If we have only one to support, a special structure </a:t>
            </a:r>
            <a:r>
              <a:rPr lang="en-US" altLang="ko-KR" baseline="0" dirty="0" err="1" smtClean="0"/>
              <a:t>wiil</a:t>
            </a:r>
            <a:r>
              <a:rPr lang="en-US" altLang="ko-KR" baseline="0" dirty="0" smtClean="0"/>
              <a:t> be sufficient )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8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dirty="0" smtClean="0"/>
              <a:t>Correspondingly</a:t>
            </a:r>
            <a:r>
              <a:rPr lang="en-US" altLang="ko-KR" sz="2000" baseline="0" dirty="0" smtClean="0"/>
              <a:t> power is also huge</a:t>
            </a:r>
          </a:p>
          <a:p>
            <a:r>
              <a:rPr lang="en-US" altLang="ko-KR" sz="2000" baseline="0" dirty="0" smtClean="0"/>
              <a:t>Mesh/crossbar are good for CMPs that the cores are large </a:t>
            </a:r>
          </a:p>
          <a:p>
            <a:r>
              <a:rPr lang="en-US" altLang="ko-KR" sz="2000" baseline="0" dirty="0" smtClean="0"/>
              <a:t>Let’s look at meshes and buses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Details about the</a:t>
            </a:r>
            <a:r>
              <a:rPr lang="en-US" altLang="ko-KR" baseline="0" dirty="0" smtClean="0"/>
              <a:t> simulation </a:t>
            </a:r>
            <a:r>
              <a:rPr lang="en-US" altLang="ko-KR" dirty="0" smtClean="0"/>
              <a:t>will be explained later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Compare bus vs mesh</a:t>
            </a:r>
          </a:p>
          <a:p>
            <a:r>
              <a:rPr lang="en-US" altLang="ko-KR" dirty="0" smtClean="0"/>
              <a:t>Latency -&gt; Runtime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 clear winner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More PEs</a:t>
            </a:r>
            <a:r>
              <a:rPr lang="en-US" altLang="ko-KR" baseline="0" dirty="0" smtClean="0"/>
              <a:t> -&gt; should lower latency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229600" cy="147002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048000"/>
            <a:ext cx="8229600" cy="0"/>
          </a:xfrm>
          <a:prstGeom prst="line">
            <a:avLst/>
          </a:prstGeom>
          <a:ln w="50800">
            <a:solidFill>
              <a:srgbClr val="00C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29400"/>
            <a:ext cx="9144000" cy="212725"/>
          </a:xfrm>
          <a:prstGeom prst="rect">
            <a:avLst/>
          </a:prstGeom>
          <a:solidFill>
            <a:srgbClr val="4E51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629400"/>
            <a:ext cx="5715000" cy="212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629400"/>
            <a:ext cx="1295400" cy="212725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>
            <a:solidFill>
              <a:srgbClr val="00C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770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ynergy.ece.gatech.edu)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ynergy.ece.gatech.edu/tools/microswitch-noc/" TargetMode="External"/><Relationship Id="rId4" Type="http://schemas.openxmlformats.org/officeDocument/2006/relationships/hyperlink" Target="http://synergy.ece.gatech.edu/tools/opensmar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4" y="1143000"/>
            <a:ext cx="8229600" cy="17748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Helvetica" panose="020B0500000000000000" pitchFamily="34" charset="0"/>
              </a:rPr>
              <a:t>Rethinking </a:t>
            </a:r>
            <a:r>
              <a:rPr lang="en-US" sz="3600" b="1" dirty="0" err="1" smtClean="0">
                <a:latin typeface="Helvetica" panose="020B0500000000000000" pitchFamily="34" charset="0"/>
              </a:rPr>
              <a:t>NoCs</a:t>
            </a:r>
            <a:r>
              <a:rPr lang="en-US" sz="3600" b="1" dirty="0" smtClean="0">
                <a:latin typeface="Helvetica" panose="020B0500000000000000" pitchFamily="34" charset="0"/>
              </a:rPr>
              <a:t> for </a:t>
            </a:r>
            <a:br>
              <a:rPr lang="en-US" sz="3600" b="1" dirty="0" smtClean="0">
                <a:latin typeface="Helvetica" panose="020B0500000000000000" pitchFamily="34" charset="0"/>
              </a:rPr>
            </a:br>
            <a:r>
              <a:rPr lang="en-US" sz="3600" b="1" dirty="0" smtClean="0">
                <a:latin typeface="Helvetica" panose="020B0500000000000000" pitchFamily="34" charset="0"/>
              </a:rPr>
              <a:t>Spatial Neural Network Accelerators</a:t>
            </a:r>
            <a:endParaRPr lang="en-US" sz="5400" b="1" dirty="0">
              <a:latin typeface="Helvetica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926742"/>
            <a:ext cx="3657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Oct 20, </a:t>
            </a:r>
            <a:r>
              <a:rPr lang="en-US" altLang="ko-KR" sz="2400" dirty="0">
                <a:latin typeface="Helvetica" panose="020B0500000000000000" pitchFamily="34" charset="0"/>
                <a:ea typeface="나눔고딕" pitchFamily="50" charset="-127"/>
              </a:rPr>
              <a:t>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52590"/>
            <a:ext cx="8194964" cy="973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2400" dirty="0">
                <a:latin typeface="Helvetica" panose="020B0500000000000000" pitchFamily="34" charset="0"/>
                <a:ea typeface="나눔고딕" pitchFamily="50" charset="-127"/>
              </a:rPr>
              <a:t>Georgia Institute of Technology</a:t>
            </a:r>
          </a:p>
          <a:p>
            <a:pPr algn="ctr"/>
            <a:r>
              <a:rPr lang="en-US" altLang="ko-KR" sz="2400" dirty="0">
                <a:latin typeface="Helvetica" panose="020B0500000000000000" pitchFamily="34" charset="0"/>
                <a:ea typeface="나눔고딕" pitchFamily="50" charset="-127"/>
              </a:rPr>
              <a:t>Synergy Lab (</a:t>
            </a:r>
            <a:r>
              <a:rPr lang="en-US" altLang="ko-KR" sz="2400" dirty="0">
                <a:solidFill>
                  <a:srgbClr val="0070C0"/>
                </a:solidFill>
                <a:latin typeface="Helvetica" panose="020B0500000000000000" pitchFamily="34" charset="0"/>
                <a:ea typeface="나눔고딕" pitchFamily="50" charset="-127"/>
                <a:hlinkClick r:id="rId3"/>
              </a:rPr>
              <a:t>http://synergy.ece.gatech.edu</a:t>
            </a:r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  <a:hlinkClick r:id="rId3"/>
              </a:rPr>
              <a:t>)</a:t>
            </a:r>
            <a:endParaRPr lang="en-US" altLang="ko-KR" sz="2400" dirty="0" smtClean="0">
              <a:latin typeface="Helvetica" panose="020B0500000000000000" pitchFamily="34" charset="0"/>
              <a:ea typeface="나눔고딕" pitchFamily="50" charset="-127"/>
            </a:endParaRPr>
          </a:p>
          <a:p>
            <a:pPr algn="ctr"/>
            <a:endParaRPr lang="en-US" altLang="ko-KR" sz="2400" dirty="0">
              <a:latin typeface="Helvetica" panose="020B0500000000000000" pitchFamily="34" charset="0"/>
              <a:ea typeface="나눔고딕" pitchFamily="50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564" y="3048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  <a:cs typeface="+mj-cs"/>
              </a:defRPr>
            </a:lvl1pPr>
          </a:lstStyle>
          <a:p>
            <a:pPr algn="ctr"/>
            <a:r>
              <a:rPr lang="en-US" sz="2400" b="1" u="sng" dirty="0" err="1">
                <a:latin typeface="Helvetica" panose="020B0500000000000000" pitchFamily="34" charset="0"/>
              </a:rPr>
              <a:t>Hyoukjun</a:t>
            </a:r>
            <a:r>
              <a:rPr lang="en-US" sz="2400" b="1" u="sng" dirty="0">
                <a:latin typeface="Helvetica" panose="020B0500000000000000" pitchFamily="34" charset="0"/>
              </a:rPr>
              <a:t> </a:t>
            </a:r>
            <a:r>
              <a:rPr lang="en-US" sz="2400" b="1" u="sng" dirty="0" smtClean="0">
                <a:latin typeface="Helvetica" panose="020B0500000000000000" pitchFamily="34" charset="0"/>
              </a:rPr>
              <a:t>Kwon</a:t>
            </a:r>
            <a:r>
              <a:rPr lang="en-US" sz="2400" dirty="0" smtClean="0">
                <a:latin typeface="Helvetica" panose="020B0500000000000000" pitchFamily="34" charset="0"/>
              </a:rPr>
              <a:t>, Ananda </a:t>
            </a:r>
            <a:r>
              <a:rPr lang="en-US" sz="2400" dirty="0" err="1" smtClean="0">
                <a:latin typeface="Helvetica" panose="020B0500000000000000" pitchFamily="34" charset="0"/>
              </a:rPr>
              <a:t>Samajdar</a:t>
            </a:r>
            <a:r>
              <a:rPr lang="en-US" sz="2400" dirty="0" smtClean="0">
                <a:latin typeface="Helvetica" panose="020B0500000000000000" pitchFamily="34" charset="0"/>
              </a:rPr>
              <a:t>, and </a:t>
            </a:r>
            <a:r>
              <a:rPr lang="en-US" sz="2400" dirty="0" err="1">
                <a:latin typeface="Helvetica" panose="020B0500000000000000" pitchFamily="34" charset="0"/>
              </a:rPr>
              <a:t>Tushar</a:t>
            </a:r>
            <a:r>
              <a:rPr lang="en-US" sz="2400" dirty="0">
                <a:latin typeface="Helvetica" panose="020B0500000000000000" pitchFamily="34" charset="0"/>
              </a:rPr>
              <a:t> Krishna</a:t>
            </a:r>
            <a:endParaRPr lang="en-US" sz="4000" dirty="0">
              <a:latin typeface="Helvetica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74459"/>
            <a:ext cx="1676400" cy="1309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6831" y="546507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" panose="020B0500000000000000" pitchFamily="34" charset="0"/>
                <a:ea typeface="나눔고딕" pitchFamily="50" charset="-127"/>
              </a:rPr>
              <a:t>NOCS 2017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Helvetica" panose="020B0500000000000000" pitchFamily="34" charset="0"/>
              </a:rPr>
              <a:t>Challenges with Traditional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NoCs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Dataflow </a:t>
            </a:r>
            <a:r>
              <a:rPr lang="en-US" sz="2600" b="1" dirty="0"/>
              <a:t>S</a:t>
            </a:r>
            <a:r>
              <a:rPr lang="en-US" sz="2600" b="1" dirty="0" smtClean="0"/>
              <a:t>tyle Processing over Spatial PEs</a:t>
            </a:r>
            <a:endParaRPr lang="en-US" sz="2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62168" y="5033133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err="1" smtClean="0"/>
              <a:t>Eyeriss</a:t>
            </a:r>
            <a:endParaRPr lang="en-US" sz="26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5033484"/>
            <a:ext cx="3886200" cy="455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Systolic Array (TPU)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2166035"/>
            <a:ext cx="3124200" cy="2742434"/>
            <a:chOff x="914400" y="2166035"/>
            <a:chExt cx="3124200" cy="2742434"/>
          </a:xfrm>
        </p:grpSpPr>
        <p:sp>
          <p:nvSpPr>
            <p:cNvPr id="18" name="TextBox 17"/>
            <p:cNvSpPr txBox="1"/>
            <p:nvPr/>
          </p:nvSpPr>
          <p:spPr>
            <a:xfrm>
              <a:off x="2842541" y="2332879"/>
              <a:ext cx="636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...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2541" y="3278441"/>
              <a:ext cx="636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...</a:t>
              </a:r>
              <a:endParaRPr lang="en-US" sz="2400" b="1" dirty="0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914400" y="2166035"/>
              <a:ext cx="3124200" cy="2742434"/>
              <a:chOff x="914400" y="2166035"/>
              <a:chExt cx="3124200" cy="274243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2166035"/>
                <a:ext cx="3124200" cy="2742434"/>
              </a:xfrm>
              <a:prstGeom prst="rect">
                <a:avLst/>
              </a:prstGeom>
              <a:noFill/>
              <a:ln>
                <a:solidFill>
                  <a:srgbClr val="4E5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68313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35639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89730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68313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35639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89730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68313" y="4276621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35639" y="4276621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89730" y="4276620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17" y="2625323"/>
            <a:ext cx="3526433" cy="1936978"/>
            <a:chOff x="762117" y="2625323"/>
            <a:chExt cx="3526433" cy="193697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667242" y="2628619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663613" y="3578464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56195" y="4540816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542479" y="265010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538850" y="359994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531432" y="456230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901688" y="262532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98059" y="357516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890641" y="453752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73164" y="2639005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69535" y="358885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62117" y="4551202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3" idx="2"/>
              <a:endCxn id="19" idx="0"/>
            </p:cNvCxnSpPr>
            <p:nvPr/>
          </p:nvCxnSpPr>
          <p:spPr>
            <a:xfrm>
              <a:off x="1415963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6" idx="2"/>
              <a:endCxn id="20" idx="0"/>
            </p:cNvCxnSpPr>
            <p:nvPr/>
          </p:nvCxnSpPr>
          <p:spPr>
            <a:xfrm>
              <a:off x="2283289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7" idx="2"/>
              <a:endCxn id="21" idx="0"/>
            </p:cNvCxnSpPr>
            <p:nvPr/>
          </p:nvCxnSpPr>
          <p:spPr>
            <a:xfrm>
              <a:off x="3637380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9" idx="2"/>
              <a:endCxn id="23" idx="0"/>
            </p:cNvCxnSpPr>
            <p:nvPr/>
          </p:nvCxnSpPr>
          <p:spPr>
            <a:xfrm>
              <a:off x="1415963" y="3828176"/>
              <a:ext cx="0" cy="448445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0" idx="2"/>
              <a:endCxn id="24" idx="0"/>
            </p:cNvCxnSpPr>
            <p:nvPr/>
          </p:nvCxnSpPr>
          <p:spPr>
            <a:xfrm>
              <a:off x="2283289" y="3828176"/>
              <a:ext cx="0" cy="448445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1" idx="2"/>
              <a:endCxn id="25" idx="0"/>
            </p:cNvCxnSpPr>
            <p:nvPr/>
          </p:nvCxnSpPr>
          <p:spPr>
            <a:xfrm>
              <a:off x="3637380" y="3828176"/>
              <a:ext cx="0" cy="448444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991470" y="2166035"/>
            <a:ext cx="3124200" cy="2742434"/>
            <a:chOff x="4991470" y="2166035"/>
            <a:chExt cx="3124200" cy="2742434"/>
          </a:xfrm>
        </p:grpSpPr>
        <p:sp>
          <p:nvSpPr>
            <p:cNvPr id="161" name="TextBox 160"/>
            <p:cNvSpPr txBox="1"/>
            <p:nvPr/>
          </p:nvSpPr>
          <p:spPr>
            <a:xfrm>
              <a:off x="6919611" y="2332879"/>
              <a:ext cx="636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...</a:t>
              </a:r>
              <a:endParaRPr lang="en-US" sz="24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919611" y="3278441"/>
              <a:ext cx="636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...</a:t>
              </a:r>
              <a:endParaRPr lang="en-US" sz="2400" b="1" dirty="0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4991470" y="2166035"/>
              <a:ext cx="3124200" cy="2742434"/>
              <a:chOff x="4991470" y="2166035"/>
              <a:chExt cx="3124200" cy="2742434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4991470" y="2166035"/>
                <a:ext cx="3124200" cy="2742434"/>
              </a:xfrm>
              <a:prstGeom prst="rect">
                <a:avLst/>
              </a:prstGeom>
              <a:noFill/>
              <a:ln>
                <a:solidFill>
                  <a:srgbClr val="4E5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245383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112709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466800" y="2374625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245383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112709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466800" y="3320187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245383" y="4276621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PE</a:t>
                </a:r>
                <a:endParaRPr lang="en-US" sz="2400" dirty="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6112709" y="4276621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466800" y="4276620"/>
                <a:ext cx="495300" cy="507989"/>
              </a:xfrm>
              <a:prstGeom prst="rect">
                <a:avLst/>
              </a:prstGeom>
              <a:solidFill>
                <a:srgbClr val="A76D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/>
                  <a:t>PE</a:t>
                </a:r>
                <a:endParaRPr lang="en-US" sz="2400" dirty="0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4835719" y="2625323"/>
            <a:ext cx="3529901" cy="1936978"/>
            <a:chOff x="4835719" y="2625323"/>
            <a:chExt cx="3529901" cy="1936978"/>
          </a:xfrm>
        </p:grpSpPr>
        <p:cxnSp>
          <p:nvCxnSpPr>
            <p:cNvPr id="170" name="Straight Arrow Connector 169"/>
            <p:cNvCxnSpPr/>
            <p:nvPr/>
          </p:nvCxnSpPr>
          <p:spPr>
            <a:xfrm>
              <a:off x="5729797" y="2657647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5740683" y="3578464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5733265" y="4540816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6619549" y="265010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>
              <a:off x="6615920" y="359994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6608502" y="456230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7978758" y="262532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7975129" y="357516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7967711" y="453752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4835719" y="266803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4846605" y="3588850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4839187" y="4551202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5493033" y="2882614"/>
            <a:ext cx="867326" cy="1394007"/>
            <a:chOff x="5493033" y="2882614"/>
            <a:chExt cx="867326" cy="1394007"/>
          </a:xfrm>
        </p:grpSpPr>
        <p:cxnSp>
          <p:nvCxnSpPr>
            <p:cNvPr id="188" name="Straight Arrow Connector 187"/>
            <p:cNvCxnSpPr>
              <a:stCxn id="162" idx="0"/>
              <a:endCxn id="159" idx="2"/>
            </p:cNvCxnSpPr>
            <p:nvPr/>
          </p:nvCxnSpPr>
          <p:spPr>
            <a:xfrm flipV="1">
              <a:off x="5493033" y="2882614"/>
              <a:ext cx="867326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66" idx="0"/>
              <a:endCxn id="163" idx="2"/>
            </p:cNvCxnSpPr>
            <p:nvPr/>
          </p:nvCxnSpPr>
          <p:spPr>
            <a:xfrm flipV="1">
              <a:off x="5493033" y="3828176"/>
              <a:ext cx="867326" cy="448445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5493033" y="2882614"/>
            <a:ext cx="2221417" cy="1394007"/>
            <a:chOff x="5493033" y="2882614"/>
            <a:chExt cx="2221417" cy="1394007"/>
          </a:xfrm>
        </p:grpSpPr>
        <p:cxnSp>
          <p:nvCxnSpPr>
            <p:cNvPr id="191" name="Straight Arrow Connector 190"/>
            <p:cNvCxnSpPr>
              <a:stCxn id="166" idx="0"/>
              <a:endCxn id="162" idx="2"/>
            </p:cNvCxnSpPr>
            <p:nvPr/>
          </p:nvCxnSpPr>
          <p:spPr>
            <a:xfrm flipV="1">
              <a:off x="5493033" y="3828176"/>
              <a:ext cx="0" cy="448445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62" idx="0"/>
              <a:endCxn id="158" idx="2"/>
            </p:cNvCxnSpPr>
            <p:nvPr/>
          </p:nvCxnSpPr>
          <p:spPr>
            <a:xfrm flipV="1">
              <a:off x="5493033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63" idx="0"/>
              <a:endCxn id="159" idx="2"/>
            </p:cNvCxnSpPr>
            <p:nvPr/>
          </p:nvCxnSpPr>
          <p:spPr>
            <a:xfrm flipV="1">
              <a:off x="6360359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67" idx="0"/>
              <a:endCxn id="163" idx="2"/>
            </p:cNvCxnSpPr>
            <p:nvPr/>
          </p:nvCxnSpPr>
          <p:spPr>
            <a:xfrm flipV="1">
              <a:off x="6360359" y="3828176"/>
              <a:ext cx="0" cy="448445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68" idx="0"/>
              <a:endCxn id="164" idx="2"/>
            </p:cNvCxnSpPr>
            <p:nvPr/>
          </p:nvCxnSpPr>
          <p:spPr>
            <a:xfrm flipV="1">
              <a:off x="7714450" y="3828176"/>
              <a:ext cx="0" cy="448444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164" idx="0"/>
              <a:endCxn id="160" idx="2"/>
            </p:cNvCxnSpPr>
            <p:nvPr/>
          </p:nvCxnSpPr>
          <p:spPr>
            <a:xfrm flipV="1">
              <a:off x="7714450" y="2882614"/>
              <a:ext cx="0" cy="43757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Content Placeholder 2"/>
          <p:cNvSpPr txBox="1">
            <a:spLocks/>
          </p:cNvSpPr>
          <p:nvPr/>
        </p:nvSpPr>
        <p:spPr>
          <a:xfrm>
            <a:off x="2283289" y="6087829"/>
            <a:ext cx="6365255" cy="4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Traffic is different from that of CMPs and </a:t>
            </a:r>
            <a:r>
              <a:rPr lang="en-US" sz="2000" b="1" dirty="0" err="1" smtClean="0">
                <a:solidFill>
                  <a:srgbClr val="FF0000"/>
                </a:solidFill>
              </a:rPr>
              <a:t>MPSoCs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43" name="Content Placeholder 2"/>
          <p:cNvSpPr txBox="1">
            <a:spLocks/>
          </p:cNvSpPr>
          <p:nvPr/>
        </p:nvSpPr>
        <p:spPr>
          <a:xfrm>
            <a:off x="2283288" y="5659491"/>
            <a:ext cx="6365255" cy="4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 way to hide the latency</a:t>
            </a:r>
          </a:p>
        </p:txBody>
      </p:sp>
    </p:spTree>
    <p:extLst>
      <p:ext uri="{BB962C8B-B14F-4D97-AF65-F5344CB8AC3E}">
        <p14:creationId xmlns:p14="http://schemas.microsoft.com/office/powerpoint/2010/main" val="15762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uiExpand="1"/>
      <p:bldP spid="209" grpId="0"/>
      <p:bldP spid="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Helvetica" panose="020B0500000000000000" pitchFamily="34" charset="0"/>
              </a:rPr>
              <a:t>Challenges with Traditional </a:t>
            </a:r>
            <a:r>
              <a:rPr lang="en-US" altLang="ko-KR" sz="3600" b="1" dirty="0" err="1">
                <a:latin typeface="Helvetica" panose="020B0500000000000000" pitchFamily="34" charset="0"/>
              </a:rPr>
              <a:t>NoCs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Unique Traffic Patterns </a:t>
            </a:r>
            <a:endParaRPr lang="en-US" sz="2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0678" y="4641067"/>
            <a:ext cx="1530017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CMPs</a:t>
            </a:r>
            <a:endParaRPr lang="en-US" sz="26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02556" y="2005184"/>
            <a:ext cx="2386263" cy="2517937"/>
            <a:chOff x="402556" y="2005184"/>
            <a:chExt cx="2386263" cy="2517937"/>
          </a:xfrm>
        </p:grpSpPr>
        <p:sp>
          <p:nvSpPr>
            <p:cNvPr id="18" name="Rectangle 17"/>
            <p:cNvSpPr/>
            <p:nvPr/>
          </p:nvSpPr>
          <p:spPr>
            <a:xfrm>
              <a:off x="402556" y="2005184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138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1618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138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1618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5948" y="2508570"/>
            <a:ext cx="1419480" cy="1511170"/>
            <a:chOff x="885948" y="2508570"/>
            <a:chExt cx="1419480" cy="151117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279758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279758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7" idx="0"/>
            </p:cNvCxnSpPr>
            <p:nvPr/>
          </p:nvCxnSpPr>
          <p:spPr>
            <a:xfrm>
              <a:off x="2305428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2"/>
              <a:endCxn id="16" idx="0"/>
            </p:cNvCxnSpPr>
            <p:nvPr/>
          </p:nvCxnSpPr>
          <p:spPr>
            <a:xfrm>
              <a:off x="885948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1"/>
              <a:endCxn id="12" idx="3"/>
            </p:cNvCxnSpPr>
            <p:nvPr/>
          </p:nvCxnSpPr>
          <p:spPr>
            <a:xfrm flipH="1">
              <a:off x="1279758" y="250857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1"/>
              <a:endCxn id="16" idx="3"/>
            </p:cNvCxnSpPr>
            <p:nvPr/>
          </p:nvCxnSpPr>
          <p:spPr>
            <a:xfrm flipH="1">
              <a:off x="1279758" y="401974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433984" y="2005184"/>
            <a:ext cx="2386263" cy="2517937"/>
            <a:chOff x="6300537" y="2005184"/>
            <a:chExt cx="2386263" cy="2517937"/>
          </a:xfrm>
        </p:grpSpPr>
        <p:sp>
          <p:nvSpPr>
            <p:cNvPr id="41" name="Rectangle 40"/>
            <p:cNvSpPr/>
            <p:nvPr/>
          </p:nvSpPr>
          <p:spPr>
            <a:xfrm>
              <a:off x="6300537" y="2005184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90119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09599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GPU</a:t>
              </a:r>
              <a:endParaRPr lang="en-US" sz="2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90119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Sen</a:t>
              </a:r>
            </a:p>
            <a:p>
              <a:pPr algn="ctr"/>
              <a:r>
                <a:rPr lang="en-US" sz="2400" dirty="0" err="1" smtClean="0"/>
                <a:t>sor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09599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Comm</a:t>
              </a:r>
              <a:endParaRPr lang="en-US" sz="16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17376" y="2508570"/>
            <a:ext cx="1025671" cy="1107270"/>
            <a:chOff x="6783929" y="2508570"/>
            <a:chExt cx="1025671" cy="110727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177739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0" idx="2"/>
            </p:cNvCxnSpPr>
            <p:nvPr/>
          </p:nvCxnSpPr>
          <p:spPr>
            <a:xfrm>
              <a:off x="6783929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1" idx="1"/>
              <a:endCxn id="50" idx="3"/>
            </p:cNvCxnSpPr>
            <p:nvPr/>
          </p:nvCxnSpPr>
          <p:spPr>
            <a:xfrm flipH="1">
              <a:off x="7177739" y="250857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3679801" y="4641067"/>
            <a:ext cx="1894628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 charset="0"/>
              <a:buChar char="•"/>
            </a:pPr>
            <a:r>
              <a:rPr lang="en-US" sz="2600" b="1" smtClean="0"/>
              <a:t>MPSoCs</a:t>
            </a:r>
            <a:endParaRPr lang="en-US" sz="2600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6300537" y="1981200"/>
            <a:ext cx="2386263" cy="2517937"/>
            <a:chOff x="3352798" y="1998257"/>
            <a:chExt cx="2386263" cy="2517937"/>
          </a:xfrm>
        </p:grpSpPr>
        <p:sp>
          <p:nvSpPr>
            <p:cNvPr id="57" name="Rectangle 56"/>
            <p:cNvSpPr/>
            <p:nvPr/>
          </p:nvSpPr>
          <p:spPr>
            <a:xfrm>
              <a:off x="3398593" y="2057400"/>
              <a:ext cx="653725" cy="2415117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309525" y="2057400"/>
              <a:ext cx="579745" cy="2415117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60874" y="2061350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0874" y="2686475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874" y="3311600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0874" y="3979362"/>
              <a:ext cx="495300" cy="487892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52798" y="1998257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57" idx="3"/>
              <a:endCxn id="58" idx="1"/>
            </p:cNvCxnSpPr>
            <p:nvPr/>
          </p:nvCxnSpPr>
          <p:spPr>
            <a:xfrm>
              <a:off x="4052318" y="3264959"/>
              <a:ext cx="25720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9" idx="1"/>
            </p:cNvCxnSpPr>
            <p:nvPr/>
          </p:nvCxnSpPr>
          <p:spPr>
            <a:xfrm>
              <a:off x="4883035" y="2315344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883035" y="2945143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81059" y="3574941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881059" y="4220887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5829299" y="4641067"/>
            <a:ext cx="3328737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DNN Accelerators</a:t>
            </a:r>
            <a:endParaRPr lang="en-US" sz="2600" b="1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66399" y="5386889"/>
            <a:ext cx="2658573" cy="97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Dynamic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>
                <a:solidFill>
                  <a:srgbClr val="00B050"/>
                </a:solidFill>
              </a:rPr>
              <a:t>a</a:t>
            </a:r>
            <a:r>
              <a:rPr lang="en-US" sz="2600" b="1" dirty="0" smtClean="0">
                <a:solidFill>
                  <a:srgbClr val="00B050"/>
                </a:solidFill>
              </a:rPr>
              <a:t>ll-to-all traffic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297828" y="5362978"/>
            <a:ext cx="2658573" cy="88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 Static fixed traffic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6001454" y="5546023"/>
            <a:ext cx="265857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4" grpId="0" build="p"/>
      <p:bldP spid="76" grpId="0" build="p"/>
      <p:bldP spid="81" grpId="0" uiExpand="1"/>
      <p:bldP spid="82" grpId="0" build="p"/>
      <p:bldP spid="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Traffic Patterns in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Scatter</a:t>
            </a:r>
            <a:endParaRPr lang="en-US" sz="2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5012" y="5606511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One-to-All</a:t>
            </a:r>
            <a:endParaRPr lang="en-US" sz="26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9600" y="1998257"/>
            <a:ext cx="3322627" cy="3505970"/>
            <a:chOff x="609600" y="1998257"/>
            <a:chExt cx="3322627" cy="3505970"/>
          </a:xfrm>
        </p:grpSpPr>
        <p:sp>
          <p:nvSpPr>
            <p:cNvPr id="13" name="Rectangle 12"/>
            <p:cNvSpPr/>
            <p:nvPr/>
          </p:nvSpPr>
          <p:spPr>
            <a:xfrm>
              <a:off x="673365" y="2080608"/>
              <a:ext cx="910245" cy="3362804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1744" y="2080608"/>
              <a:ext cx="807236" cy="3362804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7161" y="2086108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7161" y="2956530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7161" y="3826953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161" y="4756743"/>
              <a:ext cx="689655" cy="679340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1998257"/>
              <a:ext cx="3322627" cy="3505970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83610" y="2439768"/>
            <a:ext cx="1543550" cy="2653275"/>
            <a:chOff x="1583610" y="2439768"/>
            <a:chExt cx="1543550" cy="265327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583610" y="3762010"/>
              <a:ext cx="358134" cy="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40298" y="243976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40298" y="3316699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737547" y="419362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37547" y="5093042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176383" y="5606511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One-to-Many</a:t>
            </a:r>
            <a:endParaRPr lang="en-US" sz="26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29200" y="1998257"/>
            <a:ext cx="3322627" cy="3505970"/>
            <a:chOff x="5029200" y="1998257"/>
            <a:chExt cx="3322627" cy="3505970"/>
          </a:xfrm>
        </p:grpSpPr>
        <p:sp>
          <p:nvSpPr>
            <p:cNvPr id="28" name="Rectangle 27"/>
            <p:cNvSpPr/>
            <p:nvPr/>
          </p:nvSpPr>
          <p:spPr>
            <a:xfrm>
              <a:off x="5092965" y="2080608"/>
              <a:ext cx="910245" cy="3362804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61344" y="2080608"/>
              <a:ext cx="807236" cy="3362804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46761" y="2086108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46761" y="2956530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46761" y="3826953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46761" y="4756743"/>
              <a:ext cx="689655" cy="679340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1998257"/>
              <a:ext cx="3322627" cy="3505970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03210" y="2439768"/>
            <a:ext cx="1543550" cy="1753861"/>
            <a:chOff x="6003210" y="2378953"/>
            <a:chExt cx="1543550" cy="1753861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003210" y="3701195"/>
              <a:ext cx="358134" cy="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159898" y="237895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157147" y="413281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9600" y="6131496"/>
            <a:ext cx="7742227" cy="4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E.g., filter weight and/or input feature map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38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Traffic Patterns in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Gather</a:t>
            </a:r>
            <a:endParaRPr lang="en-US" sz="2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5012" y="5606511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All-to-one</a:t>
            </a:r>
            <a:endParaRPr lang="en-US" sz="26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9600" y="1998257"/>
            <a:ext cx="3322627" cy="3505970"/>
            <a:chOff x="609600" y="1998257"/>
            <a:chExt cx="3322627" cy="3505970"/>
          </a:xfrm>
        </p:grpSpPr>
        <p:sp>
          <p:nvSpPr>
            <p:cNvPr id="13" name="Rectangle 12"/>
            <p:cNvSpPr/>
            <p:nvPr/>
          </p:nvSpPr>
          <p:spPr>
            <a:xfrm>
              <a:off x="673365" y="2080608"/>
              <a:ext cx="910245" cy="3362804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1744" y="2080608"/>
              <a:ext cx="807236" cy="3362804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7161" y="2086108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7161" y="2956530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7161" y="3826953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161" y="4756743"/>
              <a:ext cx="689655" cy="679340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1998257"/>
              <a:ext cx="3322627" cy="3505970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83610" y="2439768"/>
            <a:ext cx="1543550" cy="2653275"/>
            <a:chOff x="1583610" y="2439768"/>
            <a:chExt cx="1543550" cy="265327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583610" y="3762010"/>
              <a:ext cx="358134" cy="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40298" y="243976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40298" y="3316699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737547" y="4193628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37547" y="5093042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160496" y="5665879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Many-to-one</a:t>
            </a:r>
            <a:endParaRPr lang="en-US" sz="26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29200" y="1998257"/>
            <a:ext cx="3322627" cy="3505970"/>
            <a:chOff x="5029200" y="1998257"/>
            <a:chExt cx="3322627" cy="3505970"/>
          </a:xfrm>
        </p:grpSpPr>
        <p:sp>
          <p:nvSpPr>
            <p:cNvPr id="28" name="Rectangle 27"/>
            <p:cNvSpPr/>
            <p:nvPr/>
          </p:nvSpPr>
          <p:spPr>
            <a:xfrm>
              <a:off x="5092965" y="2080608"/>
              <a:ext cx="910245" cy="3362804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61344" y="2080608"/>
              <a:ext cx="807236" cy="3362804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46761" y="2086108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46761" y="2956530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46761" y="3826953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46761" y="4756743"/>
              <a:ext cx="689655" cy="679340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1998257"/>
              <a:ext cx="3322627" cy="3505970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03210" y="2439768"/>
            <a:ext cx="1543550" cy="1753861"/>
            <a:chOff x="6003210" y="2378953"/>
            <a:chExt cx="1543550" cy="1753861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003210" y="3701195"/>
              <a:ext cx="358134" cy="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159898" y="237895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157147" y="4132813"/>
              <a:ext cx="386862" cy="1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6131496"/>
            <a:ext cx="7894627" cy="4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E.g., partial sum gathering</a:t>
            </a:r>
          </a:p>
        </p:txBody>
      </p:sp>
    </p:spTree>
    <p:extLst>
      <p:ext uri="{BB962C8B-B14F-4D97-AF65-F5344CB8AC3E}">
        <p14:creationId xmlns:p14="http://schemas.microsoft.com/office/powerpoint/2010/main" val="13246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Traffic Patterns in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Local</a:t>
            </a:r>
            <a:endParaRPr lang="en-US" sz="2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0896" y="5606511"/>
            <a:ext cx="3060033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Many one-to-one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09600" y="1998257"/>
            <a:ext cx="3322627" cy="3505970"/>
            <a:chOff x="609600" y="1998257"/>
            <a:chExt cx="3322627" cy="3505970"/>
          </a:xfrm>
        </p:grpSpPr>
        <p:sp>
          <p:nvSpPr>
            <p:cNvPr id="13" name="Rectangle 12"/>
            <p:cNvSpPr/>
            <p:nvPr/>
          </p:nvSpPr>
          <p:spPr>
            <a:xfrm>
              <a:off x="673365" y="2080608"/>
              <a:ext cx="910245" cy="3362804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1744" y="2080608"/>
              <a:ext cx="807236" cy="3362804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7161" y="2086108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7161" y="2956530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7161" y="3826953"/>
              <a:ext cx="689655" cy="707323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161" y="4756743"/>
              <a:ext cx="689655" cy="679340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1998257"/>
              <a:ext cx="3322627" cy="3505970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740298" y="2439768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32777" y="3143194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0298" y="3476583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40298" y="4048889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37547" y="4367278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32777" y="4975128"/>
            <a:ext cx="386862" cy="1"/>
          </a:xfrm>
          <a:prstGeom prst="straightConnector1">
            <a:avLst/>
          </a:prstGeom>
          <a:ln w="53975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507828" y="3485897"/>
            <a:ext cx="4026572" cy="2096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Char char="-"/>
            </a:pPr>
            <a:r>
              <a:rPr lang="en-US" sz="2400" b="1" dirty="0" smtClean="0"/>
              <a:t>Key optimization </a:t>
            </a:r>
            <a:r>
              <a:rPr lang="en-US" sz="2400" dirty="0" smtClean="0"/>
              <a:t>to remove traffic between GBM and PE array and </a:t>
            </a:r>
            <a:r>
              <a:rPr lang="en-US" sz="2400" b="1" dirty="0" smtClean="0"/>
              <a:t>maximize data reuse</a:t>
            </a:r>
            <a:r>
              <a:rPr lang="en-US" sz="2400" dirty="0" smtClean="0"/>
              <a:t> in the PE array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40896" y="6131496"/>
            <a:ext cx="3475027" cy="422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smtClean="0">
                <a:solidFill>
                  <a:srgbClr val="FF0000"/>
                </a:solidFill>
              </a:rPr>
              <a:t>e.g., </a:t>
            </a:r>
            <a:r>
              <a:rPr lang="en-US" sz="2000" b="1" dirty="0" err="1" smtClean="0">
                <a:solidFill>
                  <a:srgbClr val="FF0000"/>
                </a:solidFill>
              </a:rPr>
              <a:t>psum</a:t>
            </a:r>
            <a:r>
              <a:rPr lang="en-US" sz="2000" b="1" dirty="0" smtClean="0">
                <a:solidFill>
                  <a:srgbClr val="FF0000"/>
                </a:solidFill>
              </a:rPr>
              <a:t> accumulation</a:t>
            </a:r>
          </a:p>
        </p:txBody>
      </p:sp>
    </p:spTree>
    <p:extLst>
      <p:ext uri="{BB962C8B-B14F-4D97-AF65-F5344CB8AC3E}">
        <p14:creationId xmlns:p14="http://schemas.microsoft.com/office/powerpoint/2010/main" val="16322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build="p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Helvetica" panose="020B0500000000000000" pitchFamily="34" charset="0"/>
              </a:rPr>
              <a:t>Why Not Traditional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NoCs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Unique Traffic Patterns </a:t>
            </a:r>
            <a:endParaRPr lang="en-US" sz="2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0678" y="4611691"/>
            <a:ext cx="1530017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CMPs</a:t>
            </a:r>
            <a:endParaRPr lang="en-US" sz="26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02556" y="2005184"/>
            <a:ext cx="2386263" cy="2517937"/>
            <a:chOff x="402556" y="2005184"/>
            <a:chExt cx="2386263" cy="2517937"/>
          </a:xfrm>
        </p:grpSpPr>
        <p:sp>
          <p:nvSpPr>
            <p:cNvPr id="18" name="Rectangle 17"/>
            <p:cNvSpPr/>
            <p:nvPr/>
          </p:nvSpPr>
          <p:spPr>
            <a:xfrm>
              <a:off x="402556" y="2005184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138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1618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138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1618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5948" y="2508570"/>
            <a:ext cx="1419480" cy="1511170"/>
            <a:chOff x="885948" y="2508570"/>
            <a:chExt cx="1419480" cy="151117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279758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279758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7" idx="0"/>
            </p:cNvCxnSpPr>
            <p:nvPr/>
          </p:nvCxnSpPr>
          <p:spPr>
            <a:xfrm>
              <a:off x="2305428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2"/>
              <a:endCxn id="16" idx="0"/>
            </p:cNvCxnSpPr>
            <p:nvPr/>
          </p:nvCxnSpPr>
          <p:spPr>
            <a:xfrm>
              <a:off x="885948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1"/>
              <a:endCxn id="12" idx="3"/>
            </p:cNvCxnSpPr>
            <p:nvPr/>
          </p:nvCxnSpPr>
          <p:spPr>
            <a:xfrm flipH="1">
              <a:off x="1279758" y="250857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1"/>
              <a:endCxn id="16" idx="3"/>
            </p:cNvCxnSpPr>
            <p:nvPr/>
          </p:nvCxnSpPr>
          <p:spPr>
            <a:xfrm flipH="1">
              <a:off x="1279758" y="401974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433984" y="2005184"/>
            <a:ext cx="2386263" cy="2517937"/>
            <a:chOff x="6300537" y="2005184"/>
            <a:chExt cx="2386263" cy="2517937"/>
          </a:xfrm>
        </p:grpSpPr>
        <p:sp>
          <p:nvSpPr>
            <p:cNvPr id="41" name="Rectangle 40"/>
            <p:cNvSpPr/>
            <p:nvPr/>
          </p:nvSpPr>
          <p:spPr>
            <a:xfrm>
              <a:off x="6300537" y="2005184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90119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Core</a:t>
              </a:r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09599" y="2104670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GPU</a:t>
              </a:r>
              <a:endParaRPr lang="en-US" sz="2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90119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Sen</a:t>
              </a:r>
            </a:p>
            <a:p>
              <a:pPr algn="ctr"/>
              <a:r>
                <a:rPr lang="en-US" sz="2400" dirty="0" err="1" smtClean="0"/>
                <a:t>sor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09599" y="3615841"/>
              <a:ext cx="787620" cy="807797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Comm</a:t>
              </a:r>
              <a:endParaRPr lang="en-US" sz="16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17376" y="2508570"/>
            <a:ext cx="1025671" cy="1107270"/>
            <a:chOff x="6783929" y="2508570"/>
            <a:chExt cx="1025671" cy="110727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177739" y="2912467"/>
              <a:ext cx="631861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0" idx="2"/>
            </p:cNvCxnSpPr>
            <p:nvPr/>
          </p:nvCxnSpPr>
          <p:spPr>
            <a:xfrm>
              <a:off x="6783929" y="2912467"/>
              <a:ext cx="0" cy="70337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1" idx="1"/>
              <a:endCxn id="50" idx="3"/>
            </p:cNvCxnSpPr>
            <p:nvPr/>
          </p:nvCxnSpPr>
          <p:spPr>
            <a:xfrm flipH="1">
              <a:off x="7177739" y="2508570"/>
              <a:ext cx="6318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3679801" y="4586479"/>
            <a:ext cx="1894628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 charset="0"/>
              <a:buChar char="•"/>
            </a:pPr>
            <a:r>
              <a:rPr lang="en-US" sz="2600" b="1" smtClean="0"/>
              <a:t>MPSoCs</a:t>
            </a:r>
            <a:endParaRPr lang="en-US" sz="2600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6300537" y="1981200"/>
            <a:ext cx="2386263" cy="2517937"/>
            <a:chOff x="3352798" y="1998257"/>
            <a:chExt cx="2386263" cy="2517937"/>
          </a:xfrm>
        </p:grpSpPr>
        <p:sp>
          <p:nvSpPr>
            <p:cNvPr id="57" name="Rectangle 56"/>
            <p:cNvSpPr/>
            <p:nvPr/>
          </p:nvSpPr>
          <p:spPr>
            <a:xfrm>
              <a:off x="3398593" y="2057400"/>
              <a:ext cx="653725" cy="2415117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GBM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309525" y="2057400"/>
              <a:ext cx="579745" cy="2415117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NoC</a:t>
              </a:r>
              <a:endParaRPr lang="en-US" dirty="0" smtClean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60874" y="2061350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0874" y="2686475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874" y="3311600"/>
              <a:ext cx="495300" cy="507989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0874" y="3979362"/>
              <a:ext cx="495300" cy="487892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52798" y="1998257"/>
              <a:ext cx="2386263" cy="2517937"/>
            </a:xfrm>
            <a:prstGeom prst="rect">
              <a:avLst/>
            </a:prstGeom>
            <a:noFill/>
            <a:ln>
              <a:solidFill>
                <a:srgbClr val="4E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57" idx="3"/>
              <a:endCxn id="58" idx="1"/>
            </p:cNvCxnSpPr>
            <p:nvPr/>
          </p:nvCxnSpPr>
          <p:spPr>
            <a:xfrm>
              <a:off x="4052318" y="3264959"/>
              <a:ext cx="25720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9" idx="1"/>
            </p:cNvCxnSpPr>
            <p:nvPr/>
          </p:nvCxnSpPr>
          <p:spPr>
            <a:xfrm>
              <a:off x="4883035" y="2315344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883035" y="2945143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81059" y="3574941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881059" y="4220887"/>
              <a:ext cx="277839" cy="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5829299" y="4572000"/>
            <a:ext cx="3328737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DNN Accelerators</a:t>
            </a:r>
            <a:endParaRPr lang="en-US" sz="2600" b="1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6001454" y="5188565"/>
            <a:ext cx="2658573" cy="127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Scatter</a:t>
            </a:r>
          </a:p>
          <a:p>
            <a:pPr marL="0" indent="0" algn="ctr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Gather</a:t>
            </a:r>
          </a:p>
          <a:p>
            <a:pPr marL="0" indent="0" algn="ctr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Local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66399" y="5386889"/>
            <a:ext cx="2658573" cy="97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Dynamic 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>
                <a:solidFill>
                  <a:srgbClr val="00B050"/>
                </a:solidFill>
              </a:rPr>
              <a:t>a</a:t>
            </a:r>
            <a:r>
              <a:rPr lang="en-US" sz="2600" b="1" dirty="0" smtClean="0">
                <a:solidFill>
                  <a:srgbClr val="00B050"/>
                </a:solidFill>
              </a:rPr>
              <a:t>ll-to-all traffic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297828" y="5362978"/>
            <a:ext cx="2658573" cy="88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 Static fixed traffic</a:t>
            </a:r>
            <a:endParaRPr 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Requirements for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NoCs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 in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676400"/>
            <a:ext cx="8458201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Requirements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b="1" dirty="0"/>
              <a:t>High throughput: </a:t>
            </a:r>
            <a:r>
              <a:rPr lang="en-US" dirty="0"/>
              <a:t>Many PEs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b="1" dirty="0" smtClean="0"/>
              <a:t>Area/power efficiency: </a:t>
            </a:r>
            <a:r>
              <a:rPr lang="en-US" dirty="0" smtClean="0"/>
              <a:t>Tiny PEs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b="1" dirty="0" smtClean="0"/>
              <a:t>Low </a:t>
            </a:r>
            <a:r>
              <a:rPr lang="en-US" b="1" dirty="0"/>
              <a:t>l</a:t>
            </a:r>
            <a:r>
              <a:rPr lang="en-US" b="1" dirty="0" smtClean="0"/>
              <a:t>atency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/>
              <a:t>latency </a:t>
            </a:r>
            <a:r>
              <a:rPr lang="en-US" dirty="0" smtClean="0"/>
              <a:t>hiding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b="1" dirty="0" err="1" smtClean="0"/>
              <a:t>Reconfigurability</a:t>
            </a:r>
            <a:r>
              <a:rPr lang="en-US" b="1" dirty="0" smtClean="0"/>
              <a:t>:</a:t>
            </a:r>
            <a:r>
              <a:rPr lang="en-US" dirty="0" smtClean="0"/>
              <a:t> Diverse neural network dimensions</a:t>
            </a:r>
            <a:endParaRPr lang="en-US" b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2819" y="4724400"/>
            <a:ext cx="8458201" cy="183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Optimization Opportunity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b="1" dirty="0" smtClean="0"/>
              <a:t>Three traffic patterns: </a:t>
            </a:r>
            <a:r>
              <a:rPr lang="en-US" dirty="0" smtClean="0"/>
              <a:t>Specialization for each traffic</a:t>
            </a:r>
          </a:p>
        </p:txBody>
      </p:sp>
    </p:spTree>
    <p:extLst>
      <p:ext uri="{BB962C8B-B14F-4D97-AF65-F5344CB8AC3E}">
        <p14:creationId xmlns:p14="http://schemas.microsoft.com/office/powerpoint/2010/main" val="11896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Outline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329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Motivations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/>
              <a:t>Microswitch</a:t>
            </a:r>
            <a:r>
              <a:rPr lang="en-US" sz="2600" b="1" dirty="0" smtClean="0"/>
              <a:t> Network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Topology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/>
              <a:t>Routing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err="1" smtClean="0"/>
              <a:t>Microswitch</a:t>
            </a:r>
            <a:endParaRPr lang="en-US" sz="2200" dirty="0" smtClean="0"/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Network Reconfiguration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Flow control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Evaluations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Latency (throughput)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Area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Energy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endParaRPr lang="en-US" sz="2200" b="1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152400" y="22098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Topology: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Microswitch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 Network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2766" y="5988810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Distribute communication to tiny switches</a:t>
            </a:r>
            <a:endParaRPr lang="en-US" sz="2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6619"/>
            <a:ext cx="5092700" cy="404705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41550" y="5457957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0</a:t>
            </a:r>
            <a:endParaRPr lang="en-US" sz="2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81991" y="5453014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15160" y="5437540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2</a:t>
            </a:r>
            <a:endParaRPr lang="en-US" sz="22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424005" y="5437540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3</a:t>
            </a:r>
            <a:endParaRPr lang="en-US" sz="2200" b="1" dirty="0"/>
          </a:p>
        </p:txBody>
      </p:sp>
      <p:sp>
        <p:nvSpPr>
          <p:cNvPr id="8" name="Oval 7"/>
          <p:cNvSpPr/>
          <p:nvPr/>
        </p:nvSpPr>
        <p:spPr>
          <a:xfrm>
            <a:off x="6277993" y="4022401"/>
            <a:ext cx="355981" cy="355981"/>
          </a:xfrm>
          <a:prstGeom prst="ellipse">
            <a:avLst/>
          </a:prstGeom>
          <a:solidFill>
            <a:srgbClr val="203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77992" y="4569756"/>
            <a:ext cx="355981" cy="355981"/>
          </a:xfrm>
          <a:prstGeom prst="ellipse">
            <a:avLst/>
          </a:prstGeom>
          <a:solidFill>
            <a:srgbClr val="B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67259" y="5114896"/>
            <a:ext cx="355981" cy="355981"/>
          </a:xfrm>
          <a:prstGeom prst="ellipse">
            <a:avLst/>
          </a:prstGeom>
          <a:solidFill>
            <a:srgbClr val="389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623240" y="3981042"/>
            <a:ext cx="168872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smtClean="0"/>
              <a:t>Top Switch</a:t>
            </a:r>
            <a:endParaRPr lang="en-US" sz="2200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623240" y="4547069"/>
            <a:ext cx="2081753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smtClean="0"/>
              <a:t>Middle Switch</a:t>
            </a:r>
            <a:endParaRPr lang="en-US" sz="22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3239" y="5069405"/>
            <a:ext cx="2203325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smtClean="0"/>
              <a:t>Bottom Switch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777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Routing: Scatter Traffic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819" y="5892678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Tree-based broad/multicasting</a:t>
            </a:r>
            <a:endParaRPr lang="en-US" sz="2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83" y="1433975"/>
            <a:ext cx="6165234" cy="4215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83" y="1433975"/>
            <a:ext cx="6165234" cy="42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Emergence of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8341"/>
            <a:ext cx="3726607" cy="2242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08394"/>
            <a:ext cx="4444422" cy="2222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87556"/>
            <a:ext cx="4407261" cy="1860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98" y="4387556"/>
            <a:ext cx="2410810" cy="186084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Emerging DNN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568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Routing: Gather Traffic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819" y="5670035"/>
            <a:ext cx="8458201" cy="95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Multiple </a:t>
            </a:r>
            <a:r>
              <a:rPr lang="en-US" sz="2600" b="1" dirty="0"/>
              <a:t>p</a:t>
            </a:r>
            <a:r>
              <a:rPr lang="en-US" sz="2600" b="1" dirty="0" smtClean="0"/>
              <a:t>ipelined linear network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Bandwidth bound to GBM write bandwidth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0" y="1433975"/>
            <a:ext cx="6198380" cy="42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Routing: Local Traffic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2819" y="5641796"/>
            <a:ext cx="84582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Linear single-cycle multi-hop (SMART*) network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0" y="1417880"/>
            <a:ext cx="6198380" cy="4226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06505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b="1" dirty="0" smtClean="0"/>
              <a:t>H</a:t>
            </a:r>
            <a:r>
              <a:rPr lang="en-US" sz="1400" b="1" dirty="0"/>
              <a:t>. Kwon et al., </a:t>
            </a:r>
            <a:r>
              <a:rPr lang="en-US" sz="1400" dirty="0" err="1"/>
              <a:t>OpenSMART</a:t>
            </a:r>
            <a:r>
              <a:rPr lang="en-US" sz="1400" dirty="0"/>
              <a:t>: Single cycle-Multi-hop </a:t>
            </a:r>
            <a:r>
              <a:rPr lang="en-US" sz="1400" dirty="0" err="1"/>
              <a:t>NoC</a:t>
            </a:r>
            <a:r>
              <a:rPr lang="en-US" sz="1400" dirty="0"/>
              <a:t> Generator in BSV and Chisel, ISPASS 2017</a:t>
            </a:r>
            <a:endParaRPr lang="en-US" sz="1400" b="1" dirty="0"/>
          </a:p>
          <a:p>
            <a:pPr>
              <a:buClr>
                <a:srgbClr val="000000"/>
              </a:buClr>
            </a:pPr>
            <a:r>
              <a:rPr lang="en-US" sz="1400" b="1" dirty="0"/>
              <a:t>T. Krishna et al.,</a:t>
            </a:r>
            <a:r>
              <a:rPr lang="en-US" sz="1400" b="1" i="1" dirty="0"/>
              <a:t> </a:t>
            </a:r>
            <a:r>
              <a:rPr lang="en-US" sz="1400" i="1" dirty="0"/>
              <a:t>Breaking the On-Chip Latency Barrier Using SMART, </a:t>
            </a:r>
            <a:r>
              <a:rPr lang="en-US" sz="1400" dirty="0"/>
              <a:t>HPCA </a:t>
            </a:r>
            <a:r>
              <a:rPr lang="en-US" sz="1400" dirty="0" smtClean="0"/>
              <a:t>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741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Microarchitecture: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Microswitches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0" y="1333499"/>
            <a:ext cx="2937819" cy="4992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315" y="1333499"/>
            <a:ext cx="2506579" cy="47625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39" y="1333499"/>
            <a:ext cx="261978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err="1" smtClean="0">
                <a:latin typeface="Helvetica" panose="020B0500000000000000" pitchFamily="34" charset="0"/>
              </a:rPr>
              <a:t>Microswitches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: Top Switch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21" y="1504949"/>
            <a:ext cx="2619780" cy="4762501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>
            <a:off x="5326275" y="5329127"/>
            <a:ext cx="717717" cy="0"/>
          </a:xfrm>
          <a:prstGeom prst="straightConnector1">
            <a:avLst/>
          </a:prstGeom>
          <a:ln w="50800">
            <a:solidFill>
              <a:srgbClr val="C11A24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6324600" y="505886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Scatter Traffic</a:t>
            </a:r>
            <a:endParaRPr lang="en-US" sz="26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5326275" y="5769290"/>
            <a:ext cx="639467" cy="0"/>
          </a:xfrm>
          <a:prstGeom prst="straightConnector1">
            <a:avLst/>
          </a:prstGeom>
          <a:ln w="50800">
            <a:solidFill>
              <a:srgbClr val="5936D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>
            <a:off x="6324600" y="549552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Gather Traffic</a:t>
            </a:r>
            <a:endParaRPr lang="en-US" sz="2600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326275" y="6248400"/>
            <a:ext cx="717717" cy="0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>
          <a:xfrm>
            <a:off x="6324600" y="593218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Local Traffic</a:t>
            </a:r>
            <a:endParaRPr lang="en-US" sz="2600" b="1" dirty="0"/>
          </a:p>
        </p:txBody>
      </p:sp>
      <p:sp>
        <p:nvSpPr>
          <p:cNvPr id="78" name="Rectangle 77"/>
          <p:cNvSpPr/>
          <p:nvPr/>
        </p:nvSpPr>
        <p:spPr>
          <a:xfrm>
            <a:off x="1447800" y="1882676"/>
            <a:ext cx="1598982" cy="2784574"/>
          </a:xfrm>
          <a:prstGeom prst="rect">
            <a:avLst/>
          </a:prstGeom>
          <a:solidFill>
            <a:srgbClr val="FF26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009320" y="5230311"/>
            <a:ext cx="1478652" cy="977194"/>
            <a:chOff x="400938" y="5058861"/>
            <a:chExt cx="1478652" cy="977194"/>
          </a:xfrm>
        </p:grpSpPr>
        <p:sp>
          <p:nvSpPr>
            <p:cNvPr id="79" name="Rectangle 78"/>
            <p:cNvSpPr/>
            <p:nvPr/>
          </p:nvSpPr>
          <p:spPr>
            <a:xfrm>
              <a:off x="400938" y="5058861"/>
              <a:ext cx="1198043" cy="977193"/>
            </a:xfrm>
            <a:prstGeom prst="rect">
              <a:avLst/>
            </a:prstGeom>
            <a:solidFill>
              <a:srgbClr val="FF260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91816" y="5567363"/>
              <a:ext cx="287774" cy="468692"/>
            </a:xfrm>
            <a:prstGeom prst="rect">
              <a:avLst/>
            </a:prstGeom>
            <a:solidFill>
              <a:srgbClr val="FF260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736346"/>
            <a:ext cx="3423833" cy="272084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324600" y="1710278"/>
            <a:ext cx="381000" cy="278457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6782" y="3274963"/>
            <a:ext cx="5792418" cy="1833208"/>
            <a:chOff x="3046782" y="3274963"/>
            <a:chExt cx="5792418" cy="1833208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898942" y="4470467"/>
              <a:ext cx="3940258" cy="6377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Only required for switches connected with global buffer</a:t>
              </a:r>
            </a:p>
          </p:txBody>
        </p:sp>
        <p:cxnSp>
          <p:nvCxnSpPr>
            <p:cNvPr id="4" name="Straight Arrow Connector 3"/>
            <p:cNvCxnSpPr>
              <a:stCxn id="18" idx="1"/>
              <a:endCxn id="78" idx="3"/>
            </p:cNvCxnSpPr>
            <p:nvPr/>
          </p:nvCxnSpPr>
          <p:spPr>
            <a:xfrm flipH="1" flipV="1">
              <a:off x="3046782" y="3274963"/>
              <a:ext cx="1852160" cy="151435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487972" y="5330667"/>
            <a:ext cx="2809207" cy="1258483"/>
            <a:chOff x="2487972" y="5330667"/>
            <a:chExt cx="2809207" cy="1258483"/>
          </a:xfrm>
        </p:grpSpPr>
        <p:cxnSp>
          <p:nvCxnSpPr>
            <p:cNvPr id="23" name="Straight Arrow Connector 22"/>
            <p:cNvCxnSpPr>
              <a:endCxn id="80" idx="3"/>
            </p:cNvCxnSpPr>
            <p:nvPr/>
          </p:nvCxnSpPr>
          <p:spPr>
            <a:xfrm flipH="1">
              <a:off x="2487972" y="5738813"/>
              <a:ext cx="864828" cy="23434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385186" y="5330667"/>
              <a:ext cx="1911993" cy="12584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Only required if a </a:t>
              </a:r>
              <a:r>
                <a:rPr lang="en-US" sz="2000" b="1" smtClean="0">
                  <a:solidFill>
                    <a:srgbClr val="FF0000"/>
                  </a:solidFill>
                </a:rPr>
                <a:t>switch has multiple gather inputs</a:t>
              </a:r>
              <a:endParaRPr lang="en-US" sz="2000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2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err="1" smtClean="0">
                <a:latin typeface="Helvetica" panose="020B0500000000000000" pitchFamily="34" charset="0"/>
              </a:rPr>
              <a:t>Microswitches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: Middle Switch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326275" y="5329127"/>
            <a:ext cx="717717" cy="0"/>
          </a:xfrm>
          <a:prstGeom prst="straightConnector1">
            <a:avLst/>
          </a:prstGeom>
          <a:ln w="50800">
            <a:solidFill>
              <a:srgbClr val="C11A24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6324600" y="505886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Scatter Traffic</a:t>
            </a:r>
            <a:endParaRPr lang="en-US" sz="26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5326275" y="5769290"/>
            <a:ext cx="639467" cy="0"/>
          </a:xfrm>
          <a:prstGeom prst="straightConnector1">
            <a:avLst/>
          </a:prstGeom>
          <a:ln w="50800">
            <a:solidFill>
              <a:srgbClr val="5936D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>
            <a:off x="6324600" y="549552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Gather Traffic</a:t>
            </a:r>
            <a:endParaRPr lang="en-US" sz="2600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326275" y="6248400"/>
            <a:ext cx="717717" cy="0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>
          <a:xfrm>
            <a:off x="6324600" y="593218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Local Traffic</a:t>
            </a:r>
            <a:endParaRPr lang="en-US" sz="2600" b="1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36346"/>
            <a:ext cx="3423833" cy="272084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781800" y="1710278"/>
            <a:ext cx="878884" cy="278457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1" y="1504949"/>
            <a:ext cx="2506579" cy="47625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24000" y="1993910"/>
            <a:ext cx="1524000" cy="2806690"/>
          </a:xfrm>
          <a:prstGeom prst="rect">
            <a:avLst/>
          </a:prstGeom>
          <a:solidFill>
            <a:srgbClr val="FF26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6782" y="3274963"/>
            <a:ext cx="5640018" cy="1923218"/>
            <a:chOff x="3046782" y="3274963"/>
            <a:chExt cx="5640018" cy="1923218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898942" y="4540847"/>
              <a:ext cx="3787858" cy="6573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Only </a:t>
              </a:r>
              <a:r>
                <a:rPr lang="en-US" sz="2000" b="1" smtClean="0">
                  <a:solidFill>
                    <a:srgbClr val="FF0000"/>
                  </a:solidFill>
                </a:rPr>
                <a:t>required for switches in the scatter tree </a:t>
              </a:r>
              <a:endParaRPr lang="en-US" sz="20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046782" y="3274963"/>
              <a:ext cx="1852160" cy="156126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err="1" smtClean="0">
                <a:latin typeface="Helvetica" panose="020B0500000000000000" pitchFamily="34" charset="0"/>
              </a:rPr>
              <a:t>Microswitches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: Bottom Switch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326275" y="5329127"/>
            <a:ext cx="717717" cy="0"/>
          </a:xfrm>
          <a:prstGeom prst="straightConnector1">
            <a:avLst/>
          </a:prstGeom>
          <a:ln w="50800">
            <a:solidFill>
              <a:srgbClr val="C11A24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6324600" y="505886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Scatter Traffic</a:t>
            </a:r>
            <a:endParaRPr lang="en-US" sz="26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5326275" y="5769290"/>
            <a:ext cx="639467" cy="0"/>
          </a:xfrm>
          <a:prstGeom prst="straightConnector1">
            <a:avLst/>
          </a:prstGeom>
          <a:ln w="50800">
            <a:solidFill>
              <a:srgbClr val="5936D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/>
          <p:cNvSpPr txBox="1">
            <a:spLocks/>
          </p:cNvSpPr>
          <p:nvPr/>
        </p:nvSpPr>
        <p:spPr>
          <a:xfrm>
            <a:off x="6324600" y="549552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Gather Traffic</a:t>
            </a:r>
            <a:endParaRPr lang="en-US" sz="2600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326275" y="6248400"/>
            <a:ext cx="717717" cy="0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>
          <a:xfrm>
            <a:off x="6324600" y="5932181"/>
            <a:ext cx="25146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600" b="1" dirty="0" smtClean="0"/>
              <a:t>Local Traffic</a:t>
            </a:r>
            <a:endParaRPr lang="en-US" sz="2600" b="1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36346"/>
            <a:ext cx="3423833" cy="272084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696200" y="1710278"/>
            <a:ext cx="457200" cy="278457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72" y="1480027"/>
            <a:ext cx="2937819" cy="49926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03634" y="3886200"/>
            <a:ext cx="361475" cy="361475"/>
          </a:xfrm>
          <a:prstGeom prst="ellipse">
            <a:avLst/>
          </a:prstGeom>
          <a:solidFill>
            <a:srgbClr val="C11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3634" y="3886199"/>
            <a:ext cx="361475" cy="3614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634" y="3886198"/>
            <a:ext cx="361475" cy="3614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1412" y="3809999"/>
            <a:ext cx="1986587" cy="8382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61 0 L 0.09739 0.02106 L 0.14479 0.02106 " pathEditMode="relative" ptsTypes="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82 0.00371 L 0.1026 -0.02963 L 0.2158 -0.02963 L 0.2158 0.0213 L 0.25382 0.0213 L 0.25122 -0.00509 L 0.3316 -0.00509 " pathEditMode="relative" ptsTypes="AAAAA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61 0.00533 L 0.09861 -0.02615 L 0.21701 -0.02268 L 0.21319 0.02639 L 0.25399 0.02107 L 0.25399 0.04746 L 0.2684 0.04213 L 0.26979 0.21922 L 0.1684 0.22292 L 0.16961 0.26852 L 0.15781 0.26667 L 0.15781 0.34746 " pathEditMode="relative" ptsTypes="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Topology: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Microswitch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 Network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7304"/>
            <a:ext cx="5092700" cy="404705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41550" y="5728642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0</a:t>
            </a:r>
            <a:endParaRPr lang="en-US" sz="2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81991" y="5723699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15160" y="5708225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2</a:t>
            </a:r>
            <a:endParaRPr lang="en-US" sz="22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424005" y="5708225"/>
            <a:ext cx="76200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err="1" smtClean="0"/>
              <a:t>Lv</a:t>
            </a:r>
            <a:r>
              <a:rPr lang="en-US" sz="2200" b="1" dirty="0"/>
              <a:t> </a:t>
            </a:r>
            <a:r>
              <a:rPr lang="en-US" sz="2200" b="1" dirty="0" smtClean="0"/>
              <a:t>3</a:t>
            </a:r>
            <a:endParaRPr lang="en-US" sz="2200" b="1" dirty="0"/>
          </a:p>
        </p:txBody>
      </p:sp>
      <p:sp>
        <p:nvSpPr>
          <p:cNvPr id="8" name="Oval 7"/>
          <p:cNvSpPr/>
          <p:nvPr/>
        </p:nvSpPr>
        <p:spPr>
          <a:xfrm>
            <a:off x="6277993" y="4293086"/>
            <a:ext cx="355981" cy="355981"/>
          </a:xfrm>
          <a:prstGeom prst="ellipse">
            <a:avLst/>
          </a:prstGeom>
          <a:solidFill>
            <a:srgbClr val="203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77992" y="4840441"/>
            <a:ext cx="355981" cy="355981"/>
          </a:xfrm>
          <a:prstGeom prst="ellipse">
            <a:avLst/>
          </a:prstGeom>
          <a:solidFill>
            <a:srgbClr val="B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67259" y="5385581"/>
            <a:ext cx="355981" cy="355981"/>
          </a:xfrm>
          <a:prstGeom prst="ellipse">
            <a:avLst/>
          </a:prstGeom>
          <a:solidFill>
            <a:srgbClr val="389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623240" y="4251727"/>
            <a:ext cx="1688720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smtClean="0"/>
              <a:t>Top Switch</a:t>
            </a:r>
            <a:endParaRPr lang="en-US" sz="2200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623240" y="4817754"/>
            <a:ext cx="2081753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dirty="0" smtClean="0"/>
              <a:t>Middle Switch</a:t>
            </a:r>
            <a:endParaRPr lang="en-US" sz="22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3239" y="5340090"/>
            <a:ext cx="2203325" cy="37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200" b="1" smtClean="0"/>
              <a:t>Bottom Switch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478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Outline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329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Motivations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/>
              <a:t>Microswitch</a:t>
            </a:r>
            <a:r>
              <a:rPr lang="en-US" sz="2600" b="1" dirty="0" smtClean="0"/>
              <a:t> Network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Topology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Routing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Microswitch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b="1" dirty="0" smtClean="0"/>
              <a:t>Network Reconfiguration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Flow control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Evaluations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Latency (throughput)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Area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Power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Energy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endParaRPr lang="en-US" sz="2200" b="1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52400" y="34290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Scatter Network Reconfiguration 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Control Registers</a:t>
            </a:r>
            <a:endParaRPr lang="en-US" sz="26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2128"/>
            <a:ext cx="2518482" cy="457835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14239" y="2016279"/>
            <a:ext cx="4659232" cy="4394200"/>
            <a:chOff x="2054386" y="2016279"/>
            <a:chExt cx="4659232" cy="4394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418" y="2016279"/>
              <a:ext cx="3886200" cy="4394200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V="1">
              <a:off x="2054386" y="2048364"/>
              <a:ext cx="1374614" cy="117671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054386" y="4874255"/>
              <a:ext cx="1374614" cy="1466169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846252" y="2476236"/>
            <a:ext cx="3429001" cy="449223"/>
            <a:chOff x="5486399" y="2476236"/>
            <a:chExt cx="3429001" cy="449223"/>
          </a:xfrm>
        </p:grpSpPr>
        <p:cxnSp>
          <p:nvCxnSpPr>
            <p:cNvPr id="10" name="Straight Arrow Connector 9"/>
            <p:cNvCxnSpPr>
              <a:endCxn id="12" idx="1"/>
            </p:cNvCxnSpPr>
            <p:nvPr/>
          </p:nvCxnSpPr>
          <p:spPr>
            <a:xfrm>
              <a:off x="5486399" y="2694314"/>
              <a:ext cx="1447801" cy="6534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934200" y="2476236"/>
              <a:ext cx="1981200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dirty="0" err="1" smtClean="0"/>
                <a:t>En_Up</a:t>
              </a:r>
              <a:endParaRPr lang="en-US" sz="2400" b="1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46252" y="5843584"/>
            <a:ext cx="3657601" cy="449223"/>
            <a:chOff x="5486399" y="5843584"/>
            <a:chExt cx="3657601" cy="449223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934200" y="5843584"/>
              <a:ext cx="2209800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dirty="0" err="1" smtClean="0"/>
                <a:t>En_Down</a:t>
              </a:r>
              <a:endParaRPr lang="en-US" sz="2400" b="1" dirty="0" smtClean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486399" y="6096000"/>
              <a:ext cx="1447800" cy="6534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4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Scatter Network Reconfiguration 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Reconfiguration logic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00413"/>
            <a:ext cx="5295900" cy="45651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19407" y="2340945"/>
            <a:ext cx="2647950" cy="207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9800" y="4953001"/>
            <a:ext cx="3056020" cy="154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Recursively check destination PEs in upper/lower subtrees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1225" y="4267200"/>
            <a:ext cx="152400" cy="228600"/>
          </a:xfrm>
          <a:prstGeom prst="rect">
            <a:avLst/>
          </a:prstGeom>
          <a:solidFill>
            <a:srgbClr val="A87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7405" y="4267200"/>
            <a:ext cx="167640" cy="228600"/>
          </a:xfrm>
          <a:prstGeom prst="rect">
            <a:avLst/>
          </a:prstGeom>
          <a:solidFill>
            <a:srgbClr val="A87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11071" y="4428789"/>
            <a:ext cx="2647950" cy="20786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70148" y="3265972"/>
            <a:ext cx="184404" cy="228600"/>
          </a:xfrm>
          <a:prstGeom prst="rect">
            <a:avLst/>
          </a:prstGeom>
          <a:solidFill>
            <a:srgbClr val="00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59480" y="5193792"/>
            <a:ext cx="94629" cy="228600"/>
          </a:xfrm>
          <a:prstGeom prst="rect">
            <a:avLst/>
          </a:prstGeom>
          <a:solidFill>
            <a:srgbClr val="47A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81272" y="5797296"/>
            <a:ext cx="202844" cy="228600"/>
          </a:xfrm>
          <a:prstGeom prst="rect">
            <a:avLst/>
          </a:prstGeom>
          <a:solidFill>
            <a:srgbClr val="78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81272" y="4791456"/>
            <a:ext cx="202844" cy="228600"/>
          </a:xfrm>
          <a:prstGeom prst="rect">
            <a:avLst/>
          </a:prstGeom>
          <a:solidFill>
            <a:srgbClr val="E6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81272" y="3657600"/>
            <a:ext cx="202844" cy="228600"/>
          </a:xfrm>
          <a:prstGeom prst="rect">
            <a:avLst/>
          </a:prstGeom>
          <a:solidFill>
            <a:srgbClr val="FFA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1272" y="2736136"/>
            <a:ext cx="202844" cy="228600"/>
          </a:xfrm>
          <a:prstGeom prst="rect">
            <a:avLst/>
          </a:prstGeom>
          <a:solidFill>
            <a:srgbClr val="F67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72671" y="4418803"/>
            <a:ext cx="1887265" cy="104931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72672" y="5468117"/>
            <a:ext cx="1887265" cy="10285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50920" y="5202936"/>
            <a:ext cx="94629" cy="228600"/>
          </a:xfrm>
          <a:prstGeom prst="rect">
            <a:avLst/>
          </a:prstGeom>
          <a:solidFill>
            <a:srgbClr val="47A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357" y="1431623"/>
            <a:ext cx="2041758" cy="230865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41822" y="1529196"/>
            <a:ext cx="2205530" cy="449223"/>
            <a:chOff x="5486399" y="2476236"/>
            <a:chExt cx="2205530" cy="449223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486399" y="2694314"/>
              <a:ext cx="224330" cy="0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10729" y="2476236"/>
              <a:ext cx="1981200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dirty="0" err="1" smtClean="0"/>
                <a:t>En_Up</a:t>
              </a:r>
              <a:endParaRPr lang="en-US" sz="2400" b="1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62713" y="3317156"/>
            <a:ext cx="2311519" cy="449223"/>
            <a:chOff x="5486399" y="5843584"/>
            <a:chExt cx="2311519" cy="449223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5588118" y="5843584"/>
              <a:ext cx="2209800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dirty="0" err="1" smtClean="0"/>
                <a:t>En_Down</a:t>
              </a:r>
              <a:endParaRPr lang="en-US" sz="2400" b="1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486399" y="6096000"/>
              <a:ext cx="203439" cy="0"/>
            </a:xfrm>
            <a:prstGeom prst="straightConnector1">
              <a:avLst/>
            </a:prstGeom>
            <a:ln w="44450">
              <a:solidFill>
                <a:srgbClr val="203DD7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8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/>
      <p:bldP spid="9" grpId="0" animBg="1"/>
      <p:bldP spid="17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Emergence of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Convolutional Neural </a:t>
            </a:r>
            <a:r>
              <a:rPr lang="en-US" sz="2600" b="1" dirty="0" smtClean="0"/>
              <a:t>Network (CNN)</a:t>
            </a:r>
            <a:endParaRPr lang="en-US" sz="2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9" y="3352800"/>
            <a:ext cx="1932740" cy="128615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280649" y="2743200"/>
            <a:ext cx="3565697" cy="2514600"/>
            <a:chOff x="2280649" y="2743200"/>
            <a:chExt cx="3565697" cy="2514600"/>
          </a:xfrm>
        </p:grpSpPr>
        <p:sp>
          <p:nvSpPr>
            <p:cNvPr id="12" name="Rectangle 11"/>
            <p:cNvSpPr/>
            <p:nvPr/>
          </p:nvSpPr>
          <p:spPr>
            <a:xfrm>
              <a:off x="2652461" y="2743200"/>
              <a:ext cx="744954" cy="2514600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Conv.</a:t>
              </a:r>
            </a:p>
            <a:p>
              <a:pPr algn="ctr"/>
              <a:r>
                <a:rPr lang="en-US" sz="2000" dirty="0" smtClean="0"/>
                <a:t>Layer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10" idx="3"/>
              <a:endCxn id="12" idx="1"/>
            </p:cNvCxnSpPr>
            <p:nvPr/>
          </p:nvCxnSpPr>
          <p:spPr>
            <a:xfrm>
              <a:off x="2280649" y="3995876"/>
              <a:ext cx="371812" cy="46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7" idx="1"/>
            </p:cNvCxnSpPr>
            <p:nvPr/>
          </p:nvCxnSpPr>
          <p:spPr>
            <a:xfrm>
              <a:off x="3397415" y="4000500"/>
              <a:ext cx="300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698207" y="2743200"/>
              <a:ext cx="744954" cy="2514600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Conv.</a:t>
              </a:r>
            </a:p>
            <a:p>
              <a:pPr algn="ctr"/>
              <a:r>
                <a:rPr lang="en-US" sz="2000" dirty="0" smtClean="0"/>
                <a:t>Layer</a:t>
              </a:r>
              <a:endParaRPr lang="en-US" sz="2000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419600" y="3689286"/>
              <a:ext cx="533400" cy="5405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charset="0"/>
                <a:buNone/>
                <a:tabLst/>
                <a:defRPr/>
              </a:pPr>
              <a:r>
                <a:rPr lang="en-US" sz="2600" b="1" dirty="0" smtClean="0"/>
                <a:t>...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00600" y="2743200"/>
              <a:ext cx="744954" cy="2514600"/>
            </a:xfrm>
            <a:prstGeom prst="rect">
              <a:avLst/>
            </a:prstGeom>
            <a:solidFill>
              <a:srgbClr val="8A4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Conv.</a:t>
              </a:r>
            </a:p>
            <a:p>
              <a:pPr algn="ctr"/>
              <a:r>
                <a:rPr lang="en-US" sz="2000" dirty="0" smtClean="0"/>
                <a:t>Layer</a:t>
              </a:r>
              <a:endParaRPr lang="en-US" sz="2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45554" y="4000500"/>
              <a:ext cx="300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846346" y="2701477"/>
            <a:ext cx="2114815" cy="2521419"/>
            <a:chOff x="5846346" y="2701477"/>
            <a:chExt cx="2114815" cy="2521419"/>
          </a:xfrm>
        </p:grpSpPr>
        <p:sp>
          <p:nvSpPr>
            <p:cNvPr id="29" name="Rectangle 28"/>
            <p:cNvSpPr/>
            <p:nvPr/>
          </p:nvSpPr>
          <p:spPr>
            <a:xfrm>
              <a:off x="5846346" y="2701477"/>
              <a:ext cx="744954" cy="2514600"/>
            </a:xfrm>
            <a:prstGeom prst="rect">
              <a:avLst/>
            </a:prstGeom>
            <a:solidFill>
              <a:srgbClr val="7F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Pool.</a:t>
              </a:r>
            </a:p>
            <a:p>
              <a:pPr algn="ctr"/>
              <a:r>
                <a:rPr lang="en-US" sz="2000" dirty="0" smtClean="0"/>
                <a:t>Layer</a:t>
              </a:r>
              <a:endParaRPr lang="en-US" sz="2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591300" y="4000500"/>
              <a:ext cx="300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915415" y="2708296"/>
              <a:ext cx="744954" cy="2514600"/>
            </a:xfrm>
            <a:prstGeom prst="rect">
              <a:avLst/>
            </a:prstGeom>
            <a:solidFill>
              <a:srgbClr val="78C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FC</a:t>
              </a:r>
            </a:p>
            <a:p>
              <a:pPr algn="ctr"/>
              <a:r>
                <a:rPr lang="en-US" sz="2000" dirty="0" smtClean="0"/>
                <a:t>Layer</a:t>
              </a:r>
              <a:endParaRPr lang="en-US" sz="2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660369" y="4006516"/>
              <a:ext cx="3007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7888397" y="3794597"/>
            <a:ext cx="1331803" cy="402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smtClean="0">
                <a:solidFill>
                  <a:srgbClr val="FF0000"/>
                </a:solidFill>
              </a:rPr>
              <a:t>“Palace”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298700" y="4229819"/>
            <a:ext cx="6426037" cy="2199895"/>
            <a:chOff x="2298700" y="4229819"/>
            <a:chExt cx="6426037" cy="219989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700" y="5439114"/>
              <a:ext cx="4775200" cy="990600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flipV="1">
              <a:off x="4648200" y="4229819"/>
              <a:ext cx="0" cy="120929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6935734" y="5684474"/>
              <a:ext cx="1789003" cy="6258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000" b="1" dirty="0" smtClean="0"/>
                <a:t>Intermediate features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52460" y="1692896"/>
            <a:ext cx="2893093" cy="968408"/>
            <a:chOff x="2652460" y="1692896"/>
            <a:chExt cx="2893093" cy="968408"/>
          </a:xfrm>
        </p:grpSpPr>
        <p:sp>
          <p:nvSpPr>
            <p:cNvPr id="49" name="Right Brace 48"/>
            <p:cNvSpPr/>
            <p:nvPr/>
          </p:nvSpPr>
          <p:spPr>
            <a:xfrm rot="16200000">
              <a:off x="4006604" y="1122355"/>
              <a:ext cx="184805" cy="2893093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2652460" y="1692896"/>
              <a:ext cx="2893093" cy="7390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Convolutional Layers</a:t>
              </a:r>
            </a:p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(Feature Extraction)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83301" y="1686901"/>
            <a:ext cx="2395038" cy="985113"/>
            <a:chOff x="5583301" y="1686901"/>
            <a:chExt cx="2395038" cy="985113"/>
          </a:xfrm>
        </p:grpSpPr>
        <p:sp>
          <p:nvSpPr>
            <p:cNvPr id="51" name="Right Brace 50"/>
            <p:cNvSpPr/>
            <p:nvPr/>
          </p:nvSpPr>
          <p:spPr>
            <a:xfrm rot="16200000">
              <a:off x="6128422" y="2228286"/>
              <a:ext cx="180802" cy="706653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583301" y="1686901"/>
              <a:ext cx="2395038" cy="7390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C00000"/>
                  </a:solidFill>
                </a:rPr>
                <a:t>Summarize features</a:t>
              </a:r>
            </a:p>
          </p:txBody>
        </p:sp>
        <p:sp>
          <p:nvSpPr>
            <p:cNvPr id="53" name="Right Brace 52"/>
            <p:cNvSpPr/>
            <p:nvPr/>
          </p:nvSpPr>
          <p:spPr>
            <a:xfrm rot="16200000">
              <a:off x="7181987" y="2210408"/>
              <a:ext cx="180802" cy="706653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9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Scatter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Netowrk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Recofiguration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 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Reconfiguration logic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011637"/>
            <a:ext cx="6337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Local Network: Linear SMART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2765" y="1241987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Dynamic traffic control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13" y="1723768"/>
            <a:ext cx="8241634" cy="1933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47" y="2409569"/>
            <a:ext cx="4407953" cy="1086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54" y="4048544"/>
            <a:ext cx="8223009" cy="181780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206975" y="4753897"/>
            <a:ext cx="365613" cy="373237"/>
          </a:xfrm>
          <a:prstGeom prst="ellipse">
            <a:avLst/>
          </a:prstGeom>
          <a:solidFill>
            <a:srgbClr val="C11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5072" y="4753897"/>
            <a:ext cx="365613" cy="373237"/>
          </a:xfrm>
          <a:prstGeom prst="ellipse">
            <a:avLst/>
          </a:prstGeom>
          <a:solidFill>
            <a:srgbClr val="203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9090" y="4086237"/>
            <a:ext cx="7672910" cy="32485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1433" y="3371023"/>
            <a:ext cx="361475" cy="361475"/>
          </a:xfrm>
          <a:prstGeom prst="ellipse">
            <a:avLst/>
          </a:prstGeom>
          <a:solidFill>
            <a:srgbClr val="C11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2765" y="3612387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smtClean="0"/>
              <a:t>Static traffic </a:t>
            </a:r>
            <a:r>
              <a:rPr lang="en-US" sz="2600" b="1" dirty="0" smtClean="0"/>
              <a:t>control</a:t>
            </a:r>
            <a:endParaRPr lang="en-US" sz="26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53000" y="6869227"/>
            <a:ext cx="4343400" cy="775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Supports multiple multi-hop local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117" y="610618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b="1" dirty="0" smtClean="0"/>
              <a:t>H</a:t>
            </a:r>
            <a:r>
              <a:rPr lang="en-US" sz="1400" b="1" dirty="0"/>
              <a:t>. Kwon et al., </a:t>
            </a:r>
            <a:r>
              <a:rPr lang="en-US" sz="1400" dirty="0" err="1"/>
              <a:t>OpenSMART</a:t>
            </a:r>
            <a:r>
              <a:rPr lang="en-US" sz="1400" dirty="0"/>
              <a:t>: Single cycle-Multi-hop </a:t>
            </a:r>
            <a:r>
              <a:rPr lang="en-US" sz="1400" dirty="0" err="1"/>
              <a:t>NoC</a:t>
            </a:r>
            <a:r>
              <a:rPr lang="en-US" sz="1400" dirty="0"/>
              <a:t> Generator in BSV and Chisel, ISPASS 2017</a:t>
            </a:r>
            <a:endParaRPr lang="en-US" sz="1400" b="1" dirty="0"/>
          </a:p>
          <a:p>
            <a:pPr>
              <a:buClr>
                <a:srgbClr val="000000"/>
              </a:buClr>
            </a:pPr>
            <a:r>
              <a:rPr lang="en-US" sz="1400" b="1" dirty="0"/>
              <a:t>T. Krishna et al.,</a:t>
            </a:r>
            <a:r>
              <a:rPr lang="en-US" sz="1400" b="1" i="1" dirty="0"/>
              <a:t> </a:t>
            </a:r>
            <a:r>
              <a:rPr lang="en-US" sz="1400" i="1" dirty="0"/>
              <a:t>Breaking the On-Chip Latency Barrier Using SMART, </a:t>
            </a:r>
            <a:r>
              <a:rPr lang="en-US" sz="1400" dirty="0"/>
              <a:t>HPCA </a:t>
            </a:r>
            <a:r>
              <a:rPr lang="en-US" sz="1400" dirty="0" smtClean="0"/>
              <a:t>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991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2 -0.00301 L -0.03559 -0.08148 L 0.00712 -0.08356 L 0.00712 -0.11736 L 0.08177 -0.11736 L 0.08177 -0.1574 L 0.18664 -0.15949 L 0.1849 -0.11319 L 0.25799 -0.11319 L 0.25799 -0.15115 L 0.36754 -0.15324 L 0.36441 -0.11527 L 0.48629 -0.11319 " pathEditMode="relative" rAng="0" ptsTypes="AAAAAAA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2535 0.00208 L 0.12378 -0.03356 L 0.22691 -0.03565 L 0.22691 0.0044 L 0.33819 0.0044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1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2066 0.00208 L 0.12534 -0.03773 L 0.22847 -0.03773 L 0.22691 0.0044 L 0.35086 0.00208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build="p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Reconfiguration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004022"/>
          </a:xfrm>
        </p:spPr>
        <p:txBody>
          <a:bodyPr/>
          <a:lstStyle/>
          <a:p>
            <a:r>
              <a:rPr lang="en-US" b="1" dirty="0" smtClean="0"/>
              <a:t>Scatter Tree</a:t>
            </a:r>
          </a:p>
          <a:p>
            <a:pPr lvl="1"/>
            <a:r>
              <a:rPr lang="en-US" dirty="0" smtClean="0"/>
              <a:t>Coarse-grained: Epoch-by-epoch</a:t>
            </a:r>
          </a:p>
          <a:p>
            <a:pPr lvl="1"/>
            <a:r>
              <a:rPr lang="en-US" dirty="0" smtClean="0"/>
              <a:t>Fine-grained: Cycle-by-cycle for each data</a:t>
            </a:r>
          </a:p>
          <a:p>
            <a:r>
              <a:rPr lang="en-US" b="1" dirty="0" smtClean="0"/>
              <a:t>Gather</a:t>
            </a:r>
          </a:p>
          <a:p>
            <a:pPr lvl="1"/>
            <a:r>
              <a:rPr lang="en-US" dirty="0" smtClean="0"/>
              <a:t>No reconfiguration (flow control-based)</a:t>
            </a:r>
            <a:endParaRPr lang="en-US" dirty="0"/>
          </a:p>
          <a:p>
            <a:r>
              <a:rPr lang="en-US" b="1" dirty="0" smtClean="0"/>
              <a:t>Local</a:t>
            </a:r>
            <a:endParaRPr lang="en-US" dirty="0" smtClean="0"/>
          </a:p>
          <a:p>
            <a:pPr lvl="1"/>
            <a:r>
              <a:rPr lang="en-US" dirty="0" smtClean="0"/>
              <a:t>Static: Compiler-based</a:t>
            </a:r>
          </a:p>
          <a:p>
            <a:pPr lvl="1"/>
            <a:r>
              <a:rPr lang="en-US" dirty="0" smtClean="0"/>
              <a:t>Dynamic: Traffic-based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791200"/>
            <a:ext cx="336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* Accelerator </a:t>
            </a:r>
            <a:r>
              <a:rPr lang="en-US" sz="2400" b="1" dirty="0"/>
              <a:t>Dependent</a:t>
            </a:r>
          </a:p>
        </p:txBody>
      </p:sp>
    </p:spTree>
    <p:extLst>
      <p:ext uri="{BB962C8B-B14F-4D97-AF65-F5344CB8AC3E}">
        <p14:creationId xmlns:p14="http://schemas.microsoft.com/office/powerpoint/2010/main" val="10733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Flow Control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137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Scatter Network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On/Off flow control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819" y="2299361"/>
            <a:ext cx="8458201" cy="84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Gather Network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On/Off flow control between </a:t>
            </a:r>
            <a:r>
              <a:rPr lang="en-US" sz="2200" dirty="0" err="1" smtClean="0"/>
              <a:t>microswitches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818" y="3276600"/>
            <a:ext cx="8458201" cy="126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Local Network</a:t>
            </a:r>
            <a:endParaRPr lang="en-US" sz="2200" b="1" dirty="0" smtClean="0"/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Dynamic flow control: Global arbiter-based control 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/>
              <a:t>Static flow control: SMART* flow control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732" y="4816642"/>
            <a:ext cx="8124371" cy="1584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800" b="1" dirty="0" smtClean="0"/>
              <a:t>* SMART flow control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sz="1800" b="1" dirty="0" err="1" smtClean="0"/>
              <a:t>Hyoukjun</a:t>
            </a:r>
            <a:r>
              <a:rPr lang="en-US" sz="1800" b="1" dirty="0" smtClean="0"/>
              <a:t> Kwon et al., </a:t>
            </a:r>
            <a:r>
              <a:rPr lang="en-US" sz="1800" dirty="0" err="1" smtClean="0"/>
              <a:t>OpenSMART</a:t>
            </a:r>
            <a:r>
              <a:rPr lang="en-US" sz="1800" dirty="0" smtClean="0"/>
              <a:t>: Single cycle-Multi-hop </a:t>
            </a:r>
            <a:r>
              <a:rPr lang="en-US" sz="1800" dirty="0" err="1" smtClean="0"/>
              <a:t>NoC</a:t>
            </a:r>
            <a:r>
              <a:rPr lang="en-US" sz="1800" dirty="0" smtClean="0"/>
              <a:t> Generator in BSV and Chisel, in ISPASS 2017</a:t>
            </a:r>
            <a:endParaRPr lang="en-US" sz="1800" b="1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en-US" sz="1800" b="1" dirty="0" err="1" smtClean="0"/>
              <a:t>Tushar</a:t>
            </a:r>
            <a:r>
              <a:rPr lang="en-US" sz="1800" b="1" dirty="0" smtClean="0"/>
              <a:t> Krishna et al.,</a:t>
            </a:r>
            <a:r>
              <a:rPr lang="en-US" sz="1800" b="1" i="1" dirty="0" smtClean="0"/>
              <a:t> </a:t>
            </a:r>
            <a:r>
              <a:rPr lang="en-US" sz="1800" i="1" dirty="0"/>
              <a:t>Breaking the On-Chip Latency Barrier Using </a:t>
            </a:r>
            <a:r>
              <a:rPr lang="en-US" sz="1800" i="1" dirty="0" smtClean="0"/>
              <a:t>SMART, </a:t>
            </a:r>
            <a:r>
              <a:rPr lang="en-US" sz="1800" dirty="0" smtClean="0"/>
              <a:t>in HPCA 2013</a:t>
            </a:r>
            <a:endParaRPr lang="en-US" sz="1800" i="1" dirty="0"/>
          </a:p>
          <a:p>
            <a:pPr marL="0" indent="0">
              <a:buClr>
                <a:srgbClr val="000000"/>
              </a:buClr>
              <a:buNone/>
            </a:pPr>
            <a:endParaRPr lang="en-US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174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 build="p"/>
      <p:bldP spid="8" grpId="0" build="p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Flow Control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0999" y="1300639"/>
            <a:ext cx="8686801" cy="137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Why not credit-based flow control?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dirty="0" smtClean="0"/>
              <a:t>Tiny </a:t>
            </a:r>
            <a:r>
              <a:rPr lang="en-US" dirty="0" err="1"/>
              <a:t>microswitches</a:t>
            </a:r>
            <a:r>
              <a:rPr lang="en-US" dirty="0"/>
              <a:t>: low latency </a:t>
            </a:r>
            <a:r>
              <a:rPr lang="en-US" dirty="0" smtClean="0"/>
              <a:t>for on/off signals delivery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400" dirty="0" smtClean="0"/>
              <a:t>Reduce </a:t>
            </a:r>
            <a:r>
              <a:rPr lang="en-US" sz="2400" dirty="0"/>
              <a:t>overhead of credit registers</a:t>
            </a:r>
            <a:endParaRPr lang="en-US" sz="2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45" y="3435491"/>
            <a:ext cx="3547912" cy="28194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40568" y="2836369"/>
            <a:ext cx="3476171" cy="516431"/>
            <a:chOff x="1740568" y="2836369"/>
            <a:chExt cx="3476171" cy="51643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3352800"/>
              <a:ext cx="6096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740568" y="2836369"/>
              <a:ext cx="3476171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dirty="0" smtClean="0">
                  <a:solidFill>
                    <a:srgbClr val="FF0000"/>
                  </a:solidFill>
                </a:rPr>
                <a:t>Short distance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359" y="3380830"/>
            <a:ext cx="1670336" cy="303650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172200" y="2558090"/>
            <a:ext cx="3200401" cy="818192"/>
            <a:chOff x="6172200" y="2558090"/>
            <a:chExt cx="3200401" cy="818192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6970295" y="2978291"/>
              <a:ext cx="421105" cy="397991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172200" y="2558090"/>
              <a:ext cx="3200401" cy="4492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400" b="1" smtClean="0">
                  <a:solidFill>
                    <a:srgbClr val="FF0000"/>
                  </a:solidFill>
                </a:rPr>
                <a:t>No Credit Registers</a:t>
              </a:r>
              <a:endParaRPr lang="en-US" sz="2400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9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Outline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6830" y="1300362"/>
            <a:ext cx="8458201" cy="5329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Motivations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</a:rPr>
              <a:t>Microswitch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 Network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Topology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</a:rPr>
              <a:t>Microswitch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Routing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Network Reconfiguration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Flow control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Evaluations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Latency/throughput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Area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Power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smtClean="0"/>
              <a:t>Energy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240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Evaluation Environment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71408"/>
              </p:ext>
            </p:extLst>
          </p:nvPr>
        </p:nvGraphicFramePr>
        <p:xfrm>
          <a:off x="457200" y="1209040"/>
          <a:ext cx="8229600" cy="5120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860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Target</a:t>
                      </a:r>
                      <a:r>
                        <a:rPr lang="en-US" sz="2400" baseline="0" dirty="0" smtClean="0"/>
                        <a:t> Neural Network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/>
                        <a:t>Alexnet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Implementation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RTL written</a:t>
                      </a:r>
                      <a:r>
                        <a:rPr lang="en-US" sz="2400" baseline="0" dirty="0" smtClean="0"/>
                        <a:t> in </a:t>
                      </a:r>
                      <a:r>
                        <a:rPr lang="en-US" sz="2400" baseline="0" dirty="0" err="1" smtClean="0"/>
                        <a:t>Bluespec</a:t>
                      </a:r>
                      <a:r>
                        <a:rPr lang="en-US" sz="2400" baseline="0" dirty="0" smtClean="0"/>
                        <a:t> System Verilog (BSV)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Accelerator Dataflow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Weight-Stationary</a:t>
                      </a:r>
                      <a:r>
                        <a:rPr lang="en-US" sz="2400" baseline="0" dirty="0" smtClean="0"/>
                        <a:t> (No local traffic) and</a:t>
                      </a:r>
                    </a:p>
                    <a:p>
                      <a:pPr algn="l"/>
                      <a:r>
                        <a:rPr lang="en-US" sz="2400" baseline="0" dirty="0" smtClean="0"/>
                        <a:t>Row-stationary (Exploit local traffic)*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Latency Measurement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RTL simulation</a:t>
                      </a:r>
                      <a:r>
                        <a:rPr lang="en-US" sz="2400" baseline="0" dirty="0" smtClean="0"/>
                        <a:t> over BSV implementation using </a:t>
                      </a:r>
                      <a:r>
                        <a:rPr lang="en-US" sz="2400" baseline="0" dirty="0" err="1" smtClean="0"/>
                        <a:t>Bluesim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Synthesis</a:t>
                      </a:r>
                      <a:r>
                        <a:rPr lang="en-US" sz="2400" b="1" baseline="0" dirty="0" smtClean="0"/>
                        <a:t> Tool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Synopsys Design Compiler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 Cell Library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NanGate</a:t>
                      </a:r>
                      <a:r>
                        <a:rPr lang="en-US" sz="2400" dirty="0" smtClean="0"/>
                        <a:t> 15nm PDK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Baseline </a:t>
                      </a:r>
                      <a:r>
                        <a:rPr lang="en-US" sz="2400" b="1" dirty="0" err="1" smtClean="0"/>
                        <a:t>NoCs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Bus,</a:t>
                      </a:r>
                      <a:r>
                        <a:rPr lang="en-US" sz="2400" baseline="0" dirty="0" smtClean="0"/>
                        <a:t> Tree, Crossbar, Mesh, and H-Mesh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 Delay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 cycle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79732" y="6395720"/>
            <a:ext cx="8124371" cy="23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100" b="1" dirty="0" smtClean="0"/>
              <a:t>* </a:t>
            </a:r>
            <a:r>
              <a:rPr lang="en-US" sz="1100" dirty="0" smtClean="0"/>
              <a:t>Y. Chen et al.</a:t>
            </a:r>
            <a:r>
              <a:rPr lang="en-US" sz="1100" b="1" dirty="0" smtClean="0"/>
              <a:t>, </a:t>
            </a:r>
            <a:r>
              <a:rPr lang="en-US" sz="1100" dirty="0"/>
              <a:t>"</a:t>
            </a:r>
            <a:r>
              <a:rPr lang="en-US" sz="1100" dirty="0" err="1"/>
              <a:t>Eyeriss</a:t>
            </a:r>
            <a:r>
              <a:rPr lang="en-US" sz="1100" dirty="0"/>
              <a:t>: A Spatial Architecture for Energy-Efficient Dataflow for Convolutional Neural Networks," </a:t>
            </a:r>
            <a:r>
              <a:rPr lang="en-US" sz="1100" dirty="0" smtClean="0"/>
              <a:t>ISCA 2016</a:t>
            </a:r>
            <a:endParaRPr lang="en-US" sz="11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25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00200"/>
            <a:ext cx="7797800" cy="4127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Evaluations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9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Latency (</a:t>
            </a:r>
            <a:r>
              <a:rPr lang="en-US" sz="2600" b="1" dirty="0"/>
              <a:t>E</a:t>
            </a:r>
            <a:r>
              <a:rPr lang="en-US" sz="2600" b="1" dirty="0" smtClean="0"/>
              <a:t>ntire </a:t>
            </a:r>
            <a:r>
              <a:rPr lang="en-US" sz="2600" b="1" dirty="0" err="1" smtClean="0"/>
              <a:t>Alexnet</a:t>
            </a:r>
            <a:r>
              <a:rPr lang="en-US" sz="2600" b="1" dirty="0" smtClean="0"/>
              <a:t> Convolutional layers)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825750"/>
            <a:ext cx="236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16042" y="2839197"/>
            <a:ext cx="2531508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5949950"/>
            <a:ext cx="8991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Microswitch</a:t>
            </a:r>
            <a:r>
              <a:rPr lang="en-US" sz="2400" b="1" dirty="0" smtClean="0">
                <a:solidFill>
                  <a:srgbClr val="FF0000"/>
                </a:solidFill>
              </a:rPr>
              <a:t> reduces the latency by 61% compared to mesh</a:t>
            </a:r>
          </a:p>
        </p:txBody>
      </p:sp>
    </p:spTree>
    <p:extLst>
      <p:ext uri="{BB962C8B-B14F-4D97-AF65-F5344CB8AC3E}">
        <p14:creationId xmlns:p14="http://schemas.microsoft.com/office/powerpoint/2010/main" val="10865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Evaluations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9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72" y="2628988"/>
            <a:ext cx="7500876" cy="3282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2866920"/>
            <a:ext cx="6096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28763"/>
            <a:ext cx="2856017" cy="154625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9308" y="6102350"/>
            <a:ext cx="8486091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Microswitch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NoC</a:t>
            </a:r>
            <a:r>
              <a:rPr lang="en-US" sz="2400" b="1" dirty="0" smtClean="0">
                <a:solidFill>
                  <a:srgbClr val="FF0000"/>
                </a:solidFill>
              </a:rPr>
              <a:t> requires 16% area of mesh</a:t>
            </a:r>
          </a:p>
        </p:txBody>
      </p:sp>
    </p:spTree>
    <p:extLst>
      <p:ext uri="{BB962C8B-B14F-4D97-AF65-F5344CB8AC3E}">
        <p14:creationId xmlns:p14="http://schemas.microsoft.com/office/powerpoint/2010/main" val="1394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Evaluations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9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782737"/>
            <a:ext cx="7498079" cy="333054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2819" y="6102350"/>
            <a:ext cx="8297781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Microswitch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NoC</a:t>
            </a:r>
            <a:r>
              <a:rPr lang="en-US" sz="2400" b="1" dirty="0" smtClean="0">
                <a:solidFill>
                  <a:srgbClr val="FF0000"/>
                </a:solidFill>
              </a:rPr>
              <a:t> only consumes 12% power of mesh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28763"/>
            <a:ext cx="2856017" cy="1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Emergence of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5002" y="5661238"/>
            <a:ext cx="8603407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Sliding window </a:t>
            </a:r>
            <a:r>
              <a:rPr lang="en-US" sz="2600" b="1" dirty="0"/>
              <a:t>o</a:t>
            </a:r>
            <a:r>
              <a:rPr lang="en-US" sz="2600" b="1" dirty="0" smtClean="0"/>
              <a:t>peration over input </a:t>
            </a:r>
            <a:r>
              <a:rPr lang="en-US" sz="2600" b="1" dirty="0" err="1" smtClean="0"/>
              <a:t>featuremaps</a:t>
            </a:r>
            <a:endParaRPr lang="en-US" sz="26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Computation in Convolutional Layers</a:t>
            </a:r>
            <a:endParaRPr lang="en-US" sz="2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75194" y="1705889"/>
            <a:ext cx="8011605" cy="4952577"/>
            <a:chOff x="675194" y="1705889"/>
            <a:chExt cx="8011605" cy="4952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1705889"/>
              <a:ext cx="5867400" cy="40903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5194" y="6135246"/>
              <a:ext cx="80116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400" b="1" dirty="0" smtClean="0"/>
                <a:t>Image source: Y. Chen et al.,</a:t>
              </a:r>
              <a:r>
                <a:rPr lang="en-US" sz="1400" dirty="0"/>
                <a:t> </a:t>
              </a:r>
              <a:r>
                <a:rPr lang="en-US" sz="1400" i="1" dirty="0" err="1"/>
                <a:t>Eyeriss</a:t>
              </a:r>
              <a:r>
                <a:rPr lang="en-US" sz="1400" i="1" dirty="0"/>
                <a:t>: A Spatial Architecture for Energy-Efficient Dataflow for Convolutional Neural Networks</a:t>
              </a:r>
              <a:r>
                <a:rPr lang="en-US" sz="1400" b="1" dirty="0" smtClean="0"/>
                <a:t>, ISCA 2016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5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Evaluations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288909"/>
            <a:ext cx="8458201" cy="9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6" y="2209800"/>
            <a:ext cx="3649211" cy="2978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489" y="2209800"/>
            <a:ext cx="3535529" cy="29784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5919" y="2235200"/>
            <a:ext cx="2591964" cy="2387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102142"/>
            <a:ext cx="2120900" cy="11938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81228" y="5355724"/>
            <a:ext cx="8621472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smtClean="0"/>
              <a:t>Buses </a:t>
            </a:r>
            <a:r>
              <a:rPr lang="en-US" sz="2400" b="1" dirty="0" smtClean="0">
                <a:solidFill>
                  <a:srgbClr val="C00000"/>
                </a:solidFill>
              </a:rPr>
              <a:t>always need to broadcast</a:t>
            </a:r>
            <a:r>
              <a:rPr lang="en-US" sz="2400" b="1" dirty="0" smtClean="0"/>
              <a:t>, even for unicast traffic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61264" y="5944937"/>
            <a:ext cx="8621472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400" b="1" dirty="0" err="1" smtClean="0"/>
              <a:t>Microswitch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NoC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enables only necessary links</a:t>
            </a:r>
          </a:p>
        </p:txBody>
      </p:sp>
    </p:spTree>
    <p:extLst>
      <p:ext uri="{BB962C8B-B14F-4D97-AF65-F5344CB8AC3E}">
        <p14:creationId xmlns:p14="http://schemas.microsoft.com/office/powerpoint/2010/main" val="3978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Conclusion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361863"/>
            <a:ext cx="8458201" cy="496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>
                <a:solidFill>
                  <a:srgbClr val="C00000"/>
                </a:solidFill>
              </a:rPr>
              <a:t>Traditional </a:t>
            </a:r>
            <a:r>
              <a:rPr lang="en-US" sz="2600" b="1" dirty="0" err="1" smtClean="0">
                <a:solidFill>
                  <a:srgbClr val="C00000"/>
                </a:solidFill>
              </a:rPr>
              <a:t>NoCs</a:t>
            </a:r>
            <a:r>
              <a:rPr lang="en-US" sz="2600" b="1" dirty="0" smtClean="0">
                <a:solidFill>
                  <a:srgbClr val="C00000"/>
                </a:solidFill>
              </a:rPr>
              <a:t> are not optimal </a:t>
            </a:r>
            <a:r>
              <a:rPr lang="en-US" sz="2600" dirty="0" smtClean="0"/>
              <a:t>for traffic in spatial accelerators because such </a:t>
            </a:r>
            <a:r>
              <a:rPr lang="en-US" sz="2600" dirty="0" err="1" smtClean="0"/>
              <a:t>NoCs</a:t>
            </a:r>
            <a:r>
              <a:rPr lang="en-US" sz="2600" dirty="0" smtClean="0"/>
              <a:t> are tailored for random traffic in cache-coherence traffic in CMPs</a:t>
            </a:r>
          </a:p>
          <a:p>
            <a:pPr>
              <a:buClr>
                <a:srgbClr val="000000"/>
              </a:buClr>
              <a:buFont typeface="Arial" charset="0"/>
              <a:buChar char="•"/>
            </a:pPr>
            <a:endParaRPr lang="en-US" sz="2600" dirty="0"/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>
                <a:solidFill>
                  <a:srgbClr val="C00000"/>
                </a:solidFill>
              </a:rPr>
              <a:t>Microswitch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NoC</a:t>
            </a:r>
            <a:r>
              <a:rPr lang="en-US" sz="2600" b="1" dirty="0" smtClean="0">
                <a:solidFill>
                  <a:srgbClr val="C00000"/>
                </a:solidFill>
              </a:rPr>
              <a:t> is a scalable solution </a:t>
            </a:r>
            <a:r>
              <a:rPr lang="en-US" sz="2600" dirty="0" smtClean="0"/>
              <a:t>for four goals, latency, throughput, area, and energy, while traditional </a:t>
            </a:r>
            <a:r>
              <a:rPr lang="en-US" sz="2600" dirty="0" err="1" smtClean="0"/>
              <a:t>NoCs</a:t>
            </a:r>
            <a:r>
              <a:rPr lang="en-US" sz="2600" dirty="0" smtClean="0"/>
              <a:t> only achieve one of two of them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>
                <a:solidFill>
                  <a:srgbClr val="C00000"/>
                </a:solidFill>
              </a:rPr>
              <a:t>Microswitch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NoC</a:t>
            </a:r>
            <a:r>
              <a:rPr lang="en-US" sz="2600" b="1" dirty="0" smtClean="0">
                <a:solidFill>
                  <a:srgbClr val="C00000"/>
                </a:solidFill>
              </a:rPr>
              <a:t> also provides </a:t>
            </a:r>
            <a:r>
              <a:rPr lang="en-US" sz="2600" b="1" dirty="0" err="1" smtClean="0">
                <a:solidFill>
                  <a:srgbClr val="C00000"/>
                </a:solidFill>
              </a:rPr>
              <a:t>reconfigurability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so that it can support the dynamism across neural network layers</a:t>
            </a:r>
          </a:p>
        </p:txBody>
      </p:sp>
    </p:spTree>
    <p:extLst>
      <p:ext uri="{BB962C8B-B14F-4D97-AF65-F5344CB8AC3E}">
        <p14:creationId xmlns:p14="http://schemas.microsoft.com/office/powerpoint/2010/main" val="103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Conclusion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2819" y="1361863"/>
            <a:ext cx="8458201" cy="359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 smtClean="0">
                <a:solidFill>
                  <a:srgbClr val="C00000"/>
                </a:solidFill>
              </a:rPr>
              <a:t>Microswitch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NoC</a:t>
            </a:r>
            <a:r>
              <a:rPr lang="en-US" sz="2600" b="1" dirty="0" smtClean="0">
                <a:solidFill>
                  <a:srgbClr val="C00000"/>
                </a:solidFill>
              </a:rPr>
              <a:t> is applicable to any spatial accelerator </a:t>
            </a:r>
            <a:r>
              <a:rPr lang="en-US" sz="2600" dirty="0"/>
              <a:t>(</a:t>
            </a:r>
            <a:r>
              <a:rPr lang="en-US" sz="2600" dirty="0" smtClean="0"/>
              <a:t>e.g., cryptography, graph)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err="1">
                <a:solidFill>
                  <a:srgbClr val="C00000"/>
                </a:solidFill>
              </a:rPr>
              <a:t>Microswitch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NoC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will be available as open source.</a:t>
            </a:r>
            <a:endParaRPr lang="en-US" sz="2600" dirty="0" smtClean="0"/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 smtClean="0"/>
              <a:t>Please sign up via this link </a:t>
            </a:r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err="1">
                <a:hlinkClick r:id="rId3"/>
              </a:rPr>
              <a:t>synergy.ece.gatech.edu</a:t>
            </a:r>
            <a:r>
              <a:rPr lang="en-US" sz="2000" u="sng" dirty="0">
                <a:hlinkClick r:id="rId3"/>
              </a:rPr>
              <a:t>/tools/</a:t>
            </a:r>
            <a:r>
              <a:rPr lang="en-US" sz="2000" u="sng" dirty="0" err="1">
                <a:hlinkClick r:id="rId3"/>
              </a:rPr>
              <a:t>microswitch-noc</a:t>
            </a:r>
            <a:r>
              <a:rPr lang="en-US" sz="2000" u="sng" dirty="0">
                <a:hlinkClick r:id="rId3"/>
              </a:rPr>
              <a:t>/</a:t>
            </a:r>
            <a:r>
              <a:rPr lang="en-US" sz="2000" u="sng" dirty="0"/>
              <a:t> </a:t>
            </a:r>
            <a:endParaRPr lang="en-US" sz="2000" u="sng" dirty="0" smtClean="0"/>
          </a:p>
          <a:p>
            <a:pPr lvl="1"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 smtClean="0"/>
              <a:t>For general purpose </a:t>
            </a:r>
            <a:r>
              <a:rPr lang="en-US" sz="2000" b="1" dirty="0" err="1" smtClean="0"/>
              <a:t>NoC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openSMART</a:t>
            </a:r>
            <a:r>
              <a:rPr lang="en-US" sz="2000" b="1" dirty="0" smtClean="0"/>
              <a:t> is available </a:t>
            </a:r>
            <a:r>
              <a:rPr lang="en-US" sz="2000" u="sng" dirty="0">
                <a:hlinkClick r:id="rId4"/>
              </a:rPr>
              <a:t>http://synergy.ece.gatech.edu/tools/opensmart</a:t>
            </a:r>
            <a:r>
              <a:rPr lang="en-US" sz="2000" dirty="0"/>
              <a:t>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5791200"/>
            <a:ext cx="234768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3200" b="1" smtClean="0">
                <a:solidFill>
                  <a:srgbClr val="00CCB0"/>
                </a:solidFill>
              </a:rPr>
              <a:t>Thank you!</a:t>
            </a:r>
            <a:endParaRPr lang="en-US" sz="3200" b="1" dirty="0" smtClean="0">
              <a:solidFill>
                <a:srgbClr val="00C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Emergence of DNN 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64698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03DD7"/>
                </a:solidFill>
              </a:rPr>
              <a:t>for</a:t>
            </a:r>
            <a:r>
              <a:rPr lang="en-US" sz="2800" dirty="0"/>
              <a:t>(n=0; n&lt;N; n++) { </a:t>
            </a:r>
            <a:r>
              <a:rPr lang="en-US" sz="2800" b="1" dirty="0">
                <a:solidFill>
                  <a:srgbClr val="00B050"/>
                </a:solidFill>
              </a:rPr>
              <a:t>// Input feature maps (</a:t>
            </a:r>
            <a:r>
              <a:rPr lang="en-US" sz="2800" b="1" dirty="0" err="1">
                <a:solidFill>
                  <a:srgbClr val="00B050"/>
                </a:solidFill>
              </a:rPr>
              <a:t>IFMaps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  <a:r>
              <a:rPr lang="en-US" sz="2800" dirty="0">
                <a:solidFill>
                  <a:srgbClr val="00B050"/>
                </a:solidFill>
              </a:rPr>
              <a:t>  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203DD7"/>
                </a:solidFill>
              </a:rPr>
              <a:t>for</a:t>
            </a:r>
            <a:r>
              <a:rPr lang="en-US" sz="2800" dirty="0" smtClean="0"/>
              <a:t>(m=0</a:t>
            </a:r>
            <a:r>
              <a:rPr lang="en-US" sz="2800" dirty="0"/>
              <a:t>; m&lt;M; m++) { </a:t>
            </a:r>
            <a:r>
              <a:rPr lang="en-US" sz="2800" b="1" dirty="0">
                <a:solidFill>
                  <a:srgbClr val="00B050"/>
                </a:solidFill>
              </a:rPr>
              <a:t>// Weight </a:t>
            </a:r>
            <a:r>
              <a:rPr lang="en-US" sz="2800" b="1" dirty="0" smtClean="0">
                <a:solidFill>
                  <a:srgbClr val="00B050"/>
                </a:solidFill>
              </a:rPr>
              <a:t>Filters</a:t>
            </a:r>
          </a:p>
          <a:p>
            <a:r>
              <a:rPr lang="en-US" sz="2800" dirty="0" smtClean="0"/>
              <a:t>    </a:t>
            </a:r>
            <a:r>
              <a:rPr lang="en-US" sz="2800" b="1" dirty="0">
                <a:solidFill>
                  <a:srgbClr val="203DD7"/>
                </a:solidFill>
              </a:rPr>
              <a:t>for</a:t>
            </a:r>
            <a:r>
              <a:rPr lang="en-US" sz="2800" dirty="0"/>
              <a:t>(c=0; c&lt;C; </a:t>
            </a:r>
            <a:r>
              <a:rPr lang="en-US" sz="2800" dirty="0" err="1"/>
              <a:t>c++</a:t>
            </a:r>
            <a:r>
              <a:rPr lang="en-US" sz="2800" dirty="0"/>
              <a:t>) { </a:t>
            </a:r>
            <a:r>
              <a:rPr lang="en-US" sz="2800" b="1" dirty="0">
                <a:solidFill>
                  <a:srgbClr val="00B050"/>
                </a:solidFill>
              </a:rPr>
              <a:t>// </a:t>
            </a:r>
            <a:r>
              <a:rPr lang="en-US" sz="2800" b="1" dirty="0" err="1">
                <a:solidFill>
                  <a:srgbClr val="00B050"/>
                </a:solidFill>
              </a:rPr>
              <a:t>IFMap</a:t>
            </a:r>
            <a:r>
              <a:rPr lang="en-US" sz="2800" b="1" dirty="0">
                <a:solidFill>
                  <a:srgbClr val="00B050"/>
                </a:solidFill>
              </a:rPr>
              <a:t>/Weight Channels</a:t>
            </a:r>
            <a:r>
              <a:rPr lang="en-US" sz="2800" dirty="0"/>
              <a:t>    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b="1" dirty="0" smtClean="0">
                <a:solidFill>
                  <a:srgbClr val="203DD7"/>
                </a:solidFill>
              </a:rPr>
              <a:t>for</a:t>
            </a:r>
            <a:r>
              <a:rPr lang="en-US" sz="2800" dirty="0" smtClean="0"/>
              <a:t>(y=0</a:t>
            </a:r>
            <a:r>
              <a:rPr lang="en-US" sz="2800" dirty="0"/>
              <a:t>; y&lt;H; y++) {  </a:t>
            </a:r>
            <a:r>
              <a:rPr lang="en-US" sz="2800" b="1" dirty="0">
                <a:solidFill>
                  <a:srgbClr val="00B050"/>
                </a:solidFill>
              </a:rPr>
              <a:t>// Input feature map row</a:t>
            </a:r>
            <a:r>
              <a:rPr lang="en-US" sz="2800" dirty="0"/>
              <a:t>      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dirty="0" smtClean="0">
                <a:solidFill>
                  <a:srgbClr val="203DD7"/>
                </a:solidFill>
              </a:rPr>
              <a:t>for</a:t>
            </a:r>
            <a:r>
              <a:rPr lang="en-US" sz="2800" dirty="0" smtClean="0"/>
              <a:t>(x=0</a:t>
            </a:r>
            <a:r>
              <a:rPr lang="en-US" sz="2800" dirty="0"/>
              <a:t>; x&lt;H; x++) {  </a:t>
            </a:r>
            <a:r>
              <a:rPr lang="en-US" sz="2800" b="1" dirty="0">
                <a:solidFill>
                  <a:srgbClr val="00B050"/>
                </a:solidFill>
              </a:rPr>
              <a:t>// Input feature map </a:t>
            </a:r>
            <a:r>
              <a:rPr lang="en-US" sz="2800" b="1" dirty="0" smtClean="0">
                <a:solidFill>
                  <a:srgbClr val="00B050"/>
                </a:solidFill>
              </a:rPr>
              <a:t>column</a:t>
            </a:r>
          </a:p>
          <a:p>
            <a:r>
              <a:rPr lang="en-US" sz="2800" dirty="0" smtClean="0"/>
              <a:t>          </a:t>
            </a:r>
            <a:r>
              <a:rPr lang="en-US" sz="2800" b="1" dirty="0">
                <a:solidFill>
                  <a:srgbClr val="203DD7"/>
                </a:solidFill>
              </a:rPr>
              <a:t>for</a:t>
            </a:r>
            <a:r>
              <a:rPr lang="en-US" sz="2800" dirty="0"/>
              <a:t>(j=0; j&lt;R; </a:t>
            </a:r>
            <a:r>
              <a:rPr lang="en-US" sz="2800" dirty="0" err="1"/>
              <a:t>j++</a:t>
            </a:r>
            <a:r>
              <a:rPr lang="en-US" sz="2800" dirty="0"/>
              <a:t>) {  </a:t>
            </a:r>
            <a:r>
              <a:rPr lang="en-US" sz="2800" b="1" dirty="0">
                <a:solidFill>
                  <a:srgbClr val="00B050"/>
                </a:solidFill>
              </a:rPr>
              <a:t>// Weight filter row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         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b="1" dirty="0" smtClean="0">
                <a:solidFill>
                  <a:srgbClr val="203DD7"/>
                </a:solidFill>
              </a:rPr>
              <a:t>for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=0</a:t>
            </a:r>
            <a:r>
              <a:rPr lang="en-US" sz="2800" dirty="0"/>
              <a:t>; </a:t>
            </a:r>
            <a:r>
              <a:rPr lang="en-US" sz="2800" dirty="0" err="1"/>
              <a:t>i</a:t>
            </a:r>
            <a:r>
              <a:rPr lang="en-US" sz="2800" dirty="0"/>
              <a:t>&lt;R; </a:t>
            </a:r>
            <a:r>
              <a:rPr lang="en-US" sz="2800" dirty="0" err="1"/>
              <a:t>i</a:t>
            </a:r>
            <a:r>
              <a:rPr lang="en-US" sz="2800" dirty="0"/>
              <a:t>++) {  </a:t>
            </a:r>
            <a:r>
              <a:rPr lang="en-US" sz="2800" b="1" dirty="0">
                <a:solidFill>
                  <a:srgbClr val="00B050"/>
                </a:solidFill>
              </a:rPr>
              <a:t>// Weight filter column</a:t>
            </a:r>
            <a:r>
              <a:rPr lang="en-US" sz="2800" dirty="0"/>
              <a:t>            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O[n</a:t>
            </a:r>
            <a:r>
              <a:rPr lang="en-US" sz="2800" dirty="0"/>
              <a:t>][m][x][y] += W[m][c][</a:t>
            </a:r>
            <a:r>
              <a:rPr lang="en-US" sz="2800" dirty="0" err="1"/>
              <a:t>i</a:t>
            </a:r>
            <a:r>
              <a:rPr lang="en-US" sz="2800" dirty="0"/>
              <a:t>][j] * I[n][c][y][x]}}}}}}}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53000" y="5568862"/>
            <a:ext cx="2438400" cy="978867"/>
            <a:chOff x="4953000" y="5568862"/>
            <a:chExt cx="2438400" cy="97886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172201" y="5568862"/>
              <a:ext cx="0" cy="47579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953000" y="6044661"/>
              <a:ext cx="2438400" cy="5030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600" b="1" dirty="0" smtClean="0"/>
                <a:t>Multiplication</a:t>
              </a:r>
              <a:endParaRPr lang="en-US" sz="26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90800" y="5579180"/>
            <a:ext cx="2514600" cy="978867"/>
            <a:chOff x="4876800" y="5568862"/>
            <a:chExt cx="2514600" cy="978867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6172201" y="5568862"/>
              <a:ext cx="0" cy="47579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876800" y="6044661"/>
              <a:ext cx="2514600" cy="5030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600" b="1" smtClean="0"/>
                <a:t>Accumulation</a:t>
              </a:r>
              <a:endParaRPr lang="en-US" sz="2600" b="1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Massive Parallelism in </a:t>
            </a:r>
            <a:r>
              <a:rPr lang="en-US" sz="2600" b="1" dirty="0" smtClean="0"/>
              <a:t>Convolutional Layers 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101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Helvetica" panose="020B0500000000000000" pitchFamily="34" charset="0"/>
              </a:rPr>
              <a:t>Emergence of DNN 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Spatial DNN Accelerator </a:t>
            </a:r>
            <a:r>
              <a:rPr lang="en-US" sz="2600" b="1" dirty="0" smtClean="0"/>
              <a:t>ASIC Architecture</a:t>
            </a:r>
            <a:endParaRPr lang="en-US" sz="2600" b="1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311988" y="5770135"/>
            <a:ext cx="1179403" cy="402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smtClean="0">
                <a:solidFill>
                  <a:srgbClr val="FF0000"/>
                </a:solidFill>
              </a:rPr>
              <a:t>168 PEs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17" y="1725851"/>
            <a:ext cx="3618346" cy="3720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7923"/>
            <a:ext cx="3549316" cy="3503812"/>
          </a:xfrm>
          <a:prstGeom prst="rect">
            <a:avLst/>
          </a:prstGeom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1004637" y="5809076"/>
            <a:ext cx="3064042" cy="36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256 PEs (16 in each tile)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372281" y="5274171"/>
            <a:ext cx="4343400" cy="503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err="1" smtClean="0"/>
              <a:t>Dadiannao</a:t>
            </a:r>
            <a:r>
              <a:rPr lang="en-US" sz="2600" b="1" dirty="0" smtClean="0"/>
              <a:t> (MICRO 2014)</a:t>
            </a:r>
            <a:endParaRPr lang="en-US" sz="2600" b="1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160850" y="5306008"/>
            <a:ext cx="3525949" cy="503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err="1" smtClean="0"/>
              <a:t>Eyeriss</a:t>
            </a:r>
            <a:r>
              <a:rPr lang="en-US" sz="2600" b="1" dirty="0" smtClean="0"/>
              <a:t> (ISSCC 2016)</a:t>
            </a:r>
            <a:endParaRPr lang="en-US" sz="26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2070" y="6292866"/>
            <a:ext cx="3309606" cy="370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1600" b="1" dirty="0" smtClean="0"/>
              <a:t>*PE: </a:t>
            </a:r>
            <a:r>
              <a:rPr lang="en-US" sz="1600" b="1" smtClean="0"/>
              <a:t>processing element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0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09601" y="2042003"/>
            <a:ext cx="8165430" cy="2987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E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73387" y="2212030"/>
            <a:ext cx="2438400" cy="251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E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Helvetica" panose="020B0500000000000000" pitchFamily="34" charset="0"/>
              </a:rPr>
              <a:t>Emergence of DNN </a:t>
            </a:r>
            <a:r>
              <a:rPr lang="en-US" altLang="ko-KR" sz="3600" b="1" dirty="0" smtClean="0">
                <a:latin typeface="Helvetica" panose="020B0500000000000000" pitchFamily="34" charset="0"/>
              </a:rPr>
              <a:t>Accelerators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3002" y="2212030"/>
            <a:ext cx="1600200" cy="2514600"/>
          </a:xfrm>
          <a:prstGeom prst="rect">
            <a:avLst/>
          </a:prstGeom>
          <a:solidFill>
            <a:srgbClr val="8A4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Memory</a:t>
            </a:r>
          </a:p>
          <a:p>
            <a:pPr algn="ctr"/>
            <a:r>
              <a:rPr lang="en-US" sz="2400" dirty="0" smtClean="0"/>
              <a:t>(GBM)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581400" y="2212030"/>
            <a:ext cx="1600200" cy="2514600"/>
          </a:xfrm>
          <a:prstGeom prst="rect">
            <a:avLst/>
          </a:prstGeom>
          <a:solidFill>
            <a:srgbClr val="7F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NoC</a:t>
            </a:r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251100" y="2632546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920858" y="2632546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864087" y="2632546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6898" y="2590800"/>
            <a:ext cx="63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251100" y="3304108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920858" y="3304108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7864087" y="3304108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6898" y="3262362"/>
            <a:ext cx="63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251100" y="4048616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20858" y="4048616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PE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864087" y="4048615"/>
            <a:ext cx="495300" cy="507989"/>
          </a:xfrm>
          <a:prstGeom prst="rect">
            <a:avLst/>
          </a:prstGeom>
          <a:solidFill>
            <a:srgbClr val="A7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 rot="2700000">
            <a:off x="7386939" y="3648180"/>
            <a:ext cx="63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</a:t>
            </a:r>
            <a:endParaRPr lang="en-US" sz="2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399299" y="2973779"/>
            <a:ext cx="1182101" cy="838451"/>
            <a:chOff x="2057400" y="3885949"/>
            <a:chExt cx="1752599" cy="8384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057400" y="3885949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057400" y="4281935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057400" y="4724400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181600" y="2960079"/>
            <a:ext cx="891787" cy="838451"/>
            <a:chOff x="2057400" y="3885949"/>
            <a:chExt cx="1752599" cy="838451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2057400" y="3885949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057400" y="4281935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057400" y="4724400"/>
              <a:ext cx="1752599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22605" y="2076132"/>
            <a:ext cx="1850682" cy="2771326"/>
          </a:xfrm>
          <a:prstGeom prst="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07691" y="4800600"/>
            <a:ext cx="6147818" cy="1584783"/>
            <a:chOff x="2107691" y="5104937"/>
            <a:chExt cx="6147818" cy="1584783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2107691" y="5429279"/>
              <a:ext cx="6147818" cy="12604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/>
                <a:t>Multi-Bus: </a:t>
              </a:r>
              <a:r>
                <a:rPr lang="en-US" sz="2000" b="1" dirty="0" err="1" smtClean="0"/>
                <a:t>Eyeriss</a:t>
              </a:r>
              <a:endParaRPr lang="en-US" sz="2000" b="1" dirty="0" smtClean="0"/>
            </a:p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/>
                <a:t>Mesh: </a:t>
              </a:r>
              <a:r>
                <a:rPr lang="en-US" sz="2000" b="1" dirty="0" err="1" smtClean="0"/>
                <a:t>Diannao</a:t>
              </a:r>
              <a:r>
                <a:rPr lang="en-US" sz="2000" b="1" dirty="0" smtClean="0"/>
                <a:t>, </a:t>
              </a:r>
              <a:r>
                <a:rPr lang="en-US" sz="2000" b="1" dirty="0" err="1" smtClean="0"/>
                <a:t>Dadiannao</a:t>
              </a:r>
              <a:endParaRPr lang="en-US" sz="2000" b="1" dirty="0" smtClean="0"/>
            </a:p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err="1" smtClean="0"/>
                <a:t>Crossbar+Mesh</a:t>
              </a:r>
              <a:r>
                <a:rPr lang="en-US" sz="2000" b="1" dirty="0" smtClean="0"/>
                <a:t>: </a:t>
              </a:r>
              <a:r>
                <a:rPr lang="en-US" sz="2000" b="1" dirty="0" err="1" smtClean="0"/>
                <a:t>TrueNorth</a:t>
              </a:r>
              <a:endParaRPr lang="en-US" sz="2000" b="1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381500" y="5104937"/>
              <a:ext cx="0" cy="42907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Spatial DNN Accelerator </a:t>
            </a:r>
            <a:r>
              <a:rPr lang="en-US" sz="2600" b="1" dirty="0" smtClean="0"/>
              <a:t>ASIC Architecture</a:t>
            </a:r>
            <a:endParaRPr lang="en-US" sz="2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468198" y="4726630"/>
            <a:ext cx="3846403" cy="1878511"/>
            <a:chOff x="5468198" y="4726630"/>
            <a:chExt cx="3846403" cy="1878511"/>
          </a:xfrm>
        </p:grpSpPr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5468198" y="6179016"/>
              <a:ext cx="3846403" cy="426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Spatial processing over PEs</a:t>
              </a:r>
            </a:p>
          </p:txBody>
        </p:sp>
        <p:cxnSp>
          <p:nvCxnSpPr>
            <p:cNvPr id="50" name="Straight Arrow Connector 49"/>
            <p:cNvCxnSpPr>
              <a:endCxn id="41" idx="0"/>
            </p:cNvCxnSpPr>
            <p:nvPr/>
          </p:nvCxnSpPr>
          <p:spPr>
            <a:xfrm>
              <a:off x="7391400" y="4726630"/>
              <a:ext cx="0" cy="145238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374488" y="3382613"/>
            <a:ext cx="424611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>
          <a:xfrm rot="16200000">
            <a:off x="-405248" y="3195077"/>
            <a:ext cx="1228071" cy="503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600" b="1" dirty="0" smtClean="0"/>
              <a:t>DRAM</a:t>
            </a:r>
            <a:endParaRPr lang="en-US" sz="2600" b="1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400471" y="2202857"/>
            <a:ext cx="1958916" cy="503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000" b="1" dirty="0" smtClean="0"/>
              <a:t>PE Array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64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Challenges with Traditional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NoCs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45894" y="3970260"/>
            <a:ext cx="1307592" cy="1216961"/>
          </a:xfrm>
          <a:prstGeom prst="rect">
            <a:avLst/>
          </a:prstGeom>
          <a:solidFill>
            <a:srgbClr val="80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Mesh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3682" y="2157586"/>
            <a:ext cx="3255264" cy="3029636"/>
          </a:xfrm>
          <a:prstGeom prst="rect">
            <a:avLst/>
          </a:prstGeom>
          <a:solidFill>
            <a:srgbClr val="81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Crossbar Switch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05000" y="2157586"/>
            <a:ext cx="7086600" cy="3818218"/>
            <a:chOff x="1905000" y="2157586"/>
            <a:chExt cx="7086600" cy="3818218"/>
          </a:xfrm>
        </p:grpSpPr>
        <p:sp>
          <p:nvSpPr>
            <p:cNvPr id="21" name="Rectangle 20"/>
            <p:cNvSpPr/>
            <p:nvPr/>
          </p:nvSpPr>
          <p:spPr>
            <a:xfrm>
              <a:off x="3071970" y="5068078"/>
              <a:ext cx="128016" cy="119143"/>
            </a:xfrm>
            <a:prstGeom prst="rect">
              <a:avLst/>
            </a:prstGeom>
            <a:solidFill>
              <a:srgbClr val="80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4" idx="2"/>
            </p:cNvCxnSpPr>
            <p:nvPr/>
          </p:nvCxnSpPr>
          <p:spPr>
            <a:xfrm>
              <a:off x="2667443" y="3723704"/>
              <a:ext cx="468536" cy="133550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2262916" y="3220636"/>
              <a:ext cx="809054" cy="5030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0000"/>
                </a:buClr>
                <a:buNone/>
              </a:pPr>
              <a:r>
                <a:rPr lang="en-US" sz="2600" b="1" dirty="0" smtClean="0"/>
                <a:t>Bus</a:t>
              </a:r>
              <a:endParaRPr lang="en-US" sz="26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45419" y="5441127"/>
              <a:ext cx="6248400" cy="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934200" y="5560682"/>
              <a:ext cx="2057400" cy="415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600" b="1" smtClean="0"/>
                <a:t>Throughput </a:t>
              </a:r>
              <a:endParaRPr lang="en-US" sz="26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905000" y="2157586"/>
              <a:ext cx="0" cy="3707896"/>
            </a:xfrm>
            <a:prstGeom prst="line">
              <a:avLst/>
            </a:prstGeom>
            <a:ln w="444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45163" y="2677134"/>
            <a:ext cx="1443036" cy="2510087"/>
            <a:chOff x="145163" y="2677134"/>
            <a:chExt cx="1443036" cy="2510087"/>
          </a:xfrm>
        </p:grpSpPr>
        <p:sp>
          <p:nvSpPr>
            <p:cNvPr id="17" name="Rectangle 16"/>
            <p:cNvSpPr/>
            <p:nvPr/>
          </p:nvSpPr>
          <p:spPr>
            <a:xfrm>
              <a:off x="466725" y="4472363"/>
              <a:ext cx="804672" cy="714858"/>
            </a:xfrm>
            <a:prstGeom prst="rect">
              <a:avLst/>
            </a:prstGeom>
            <a:solidFill>
              <a:srgbClr val="A7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</a:t>
              </a:r>
              <a:endParaRPr lang="en-US" sz="2400" dirty="0"/>
            </a:p>
          </p:txBody>
        </p:sp>
        <p:cxnSp>
          <p:nvCxnSpPr>
            <p:cNvPr id="45" name="Straight Arrow Connector 44"/>
            <p:cNvCxnSpPr>
              <a:stCxn id="47" idx="2"/>
              <a:endCxn id="17" idx="0"/>
            </p:cNvCxnSpPr>
            <p:nvPr/>
          </p:nvCxnSpPr>
          <p:spPr>
            <a:xfrm>
              <a:off x="866681" y="3573434"/>
              <a:ext cx="2380" cy="89892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145163" y="2677134"/>
              <a:ext cx="1443036" cy="8963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00"/>
                </a:buClr>
                <a:buNone/>
              </a:pPr>
              <a:r>
                <a:rPr lang="en-US" sz="2600" b="1" dirty="0" err="1" smtClean="0"/>
                <a:t>Eyeriss</a:t>
              </a:r>
              <a:r>
                <a:rPr lang="en-US" sz="2600" b="1" dirty="0" smtClean="0"/>
                <a:t> PE</a:t>
              </a:r>
              <a:endParaRPr lang="en-US" sz="2600" b="1" dirty="0"/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-64170" y="6195229"/>
            <a:ext cx="9220200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Size of squares of </a:t>
            </a:r>
            <a:r>
              <a:rPr lang="en-US" sz="2000" b="1" dirty="0" err="1" smtClean="0">
                <a:solidFill>
                  <a:srgbClr val="FF0000"/>
                </a:solidFill>
              </a:rPr>
              <a:t>NoC</a:t>
            </a:r>
            <a:r>
              <a:rPr lang="en-US" sz="2000" b="1" dirty="0" smtClean="0">
                <a:solidFill>
                  <a:srgbClr val="FF0000"/>
                </a:solidFill>
              </a:rPr>
              <a:t>: Total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rea divided by the number of PEs (256 PEs)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316830" y="1300362"/>
            <a:ext cx="8458201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/>
              <a:t>Relative </a:t>
            </a:r>
            <a:r>
              <a:rPr lang="en-US" sz="2600" b="1" dirty="0" smtClean="0"/>
              <a:t>Area Overhead </a:t>
            </a:r>
            <a:r>
              <a:rPr lang="en-US" sz="2600" b="1" dirty="0"/>
              <a:t>Compared to Tiny PEs</a:t>
            </a:r>
          </a:p>
        </p:txBody>
      </p:sp>
    </p:spTree>
    <p:extLst>
      <p:ext uri="{BB962C8B-B14F-4D97-AF65-F5344CB8AC3E}">
        <p14:creationId xmlns:p14="http://schemas.microsoft.com/office/powerpoint/2010/main" val="14646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1850644"/>
            <a:ext cx="7797800" cy="4127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Helvetica" panose="020B0500000000000000" pitchFamily="34" charset="0"/>
              </a:rPr>
              <a:t>Challenges with Traditional </a:t>
            </a:r>
            <a:r>
              <a:rPr lang="en-US" altLang="ko-KR" sz="3600" b="1" dirty="0" err="1" smtClean="0">
                <a:latin typeface="Helvetica" panose="020B0500000000000000" pitchFamily="34" charset="0"/>
              </a:rPr>
              <a:t>NoCs</a:t>
            </a:r>
            <a:endParaRPr lang="ko-KR" altLang="en-US" sz="3600" b="1" dirty="0">
              <a:latin typeface="Helvetica" panose="020B0500000000000000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6117948"/>
            <a:ext cx="8229600" cy="371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Bus provides low bandwidth for </a:t>
            </a:r>
            <a:r>
              <a:rPr lang="en-US" sz="2000" b="1" smtClean="0">
                <a:solidFill>
                  <a:srgbClr val="FF0000"/>
                </a:solidFill>
              </a:rPr>
              <a:t>DNN traffic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12819" y="1288909"/>
            <a:ext cx="8458201" cy="9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2600" b="1" dirty="0" smtClean="0"/>
              <a:t>Bandwidth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52600" y="2115825"/>
            <a:ext cx="4343400" cy="918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  <a:buNone/>
            </a:pPr>
            <a:r>
              <a:rPr lang="en-US" sz="2400" b="1" dirty="0" err="1" smtClean="0"/>
              <a:t>Alexnet</a:t>
            </a:r>
            <a:r>
              <a:rPr lang="en-US" sz="2400" b="1" dirty="0" smtClean="0"/>
              <a:t> Conv. layer</a:t>
            </a:r>
          </a:p>
          <a:p>
            <a:pPr marL="0" indent="0" algn="ctr">
              <a:buClr>
                <a:srgbClr val="000000"/>
              </a:buClr>
              <a:buNone/>
            </a:pPr>
            <a:r>
              <a:rPr lang="en-US" sz="2400" b="1" dirty="0" smtClean="0"/>
              <a:t>Simulation Results (RS)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30600" y="3782874"/>
            <a:ext cx="762000" cy="550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4495800"/>
            <a:ext cx="4191000" cy="371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Serialized broad-/multi-casting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0600" y="4867447"/>
            <a:ext cx="4724400" cy="371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Bandwidth bottleneck at top level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27725</TotalTime>
  <Words>1550</Words>
  <Application>Microsoft Macintosh PowerPoint</Application>
  <PresentationFormat>On-screen Show (4:3)</PresentationFormat>
  <Paragraphs>504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Helvetica</vt:lpstr>
      <vt:lpstr>나눔고딕</vt:lpstr>
      <vt:lpstr>나눔바른고딕</vt:lpstr>
      <vt:lpstr>맑은 고딕</vt:lpstr>
      <vt:lpstr>Arial</vt:lpstr>
      <vt:lpstr>Office Theme</vt:lpstr>
      <vt:lpstr>Rethinking NoCs for  Spatial Neural Network Accelerators</vt:lpstr>
      <vt:lpstr>Emergence of DNN Accelerators</vt:lpstr>
      <vt:lpstr>Emergence of DNN Accelerators</vt:lpstr>
      <vt:lpstr>Emergence of DNN Accelerators</vt:lpstr>
      <vt:lpstr>Emergence of DNN Accelerators</vt:lpstr>
      <vt:lpstr>Emergence of DNN Accelerators</vt:lpstr>
      <vt:lpstr>Emergence of DNN Accelerators</vt:lpstr>
      <vt:lpstr>Challenges with Traditional NoCs</vt:lpstr>
      <vt:lpstr>Challenges with Traditional NoCs</vt:lpstr>
      <vt:lpstr>Challenges with Traditional NoCs</vt:lpstr>
      <vt:lpstr>Challenges with Traditional NoCs</vt:lpstr>
      <vt:lpstr>Traffic Patterns in DNN Accelerators</vt:lpstr>
      <vt:lpstr>Traffic Patterns in DNN Accelerators</vt:lpstr>
      <vt:lpstr>Traffic Patterns in DNN Accelerators</vt:lpstr>
      <vt:lpstr>Why Not Traditional NoCs</vt:lpstr>
      <vt:lpstr>Requirements for NoCs in DNN Accelerators</vt:lpstr>
      <vt:lpstr>Outline</vt:lpstr>
      <vt:lpstr>Topology: Microswitch Network</vt:lpstr>
      <vt:lpstr>Routing: Scatter Traffic</vt:lpstr>
      <vt:lpstr>Routing: Gather Traffic</vt:lpstr>
      <vt:lpstr>Routing: Local Traffic</vt:lpstr>
      <vt:lpstr>Microarchitecture: Microswitches</vt:lpstr>
      <vt:lpstr>Microswitches: Top Switch</vt:lpstr>
      <vt:lpstr>Microswitches: Middle Switch</vt:lpstr>
      <vt:lpstr>Microswitches: Bottom Switch</vt:lpstr>
      <vt:lpstr>Topology: Microswitch Network</vt:lpstr>
      <vt:lpstr>Outline</vt:lpstr>
      <vt:lpstr>Scatter Network Reconfiguration </vt:lpstr>
      <vt:lpstr>Scatter Network Reconfiguration </vt:lpstr>
      <vt:lpstr>Scatter Netowrk Recofiguration </vt:lpstr>
      <vt:lpstr>Local Network: Linear SMART</vt:lpstr>
      <vt:lpstr>Reconfiguration Policy</vt:lpstr>
      <vt:lpstr>Flow Control</vt:lpstr>
      <vt:lpstr>Flow Control</vt:lpstr>
      <vt:lpstr>Outline</vt:lpstr>
      <vt:lpstr>Evaluation Environment</vt:lpstr>
      <vt:lpstr>Evaluations</vt:lpstr>
      <vt:lpstr>Evaluations</vt:lpstr>
      <vt:lpstr>Evaluations</vt:lpstr>
      <vt:lpstr>Evaluations</vt:lpstr>
      <vt:lpstr>Conclusion</vt:lpstr>
      <vt:lpstr>Conclusion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DHKim</dc:creator>
  <cp:lastModifiedBy>Kwon, Hyouk Jun</cp:lastModifiedBy>
  <cp:revision>1851</cp:revision>
  <dcterms:created xsi:type="dcterms:W3CDTF">2014-11-26T03:48:36Z</dcterms:created>
  <dcterms:modified xsi:type="dcterms:W3CDTF">2017-10-24T05:18:19Z</dcterms:modified>
</cp:coreProperties>
</file>