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568" r:id="rId2"/>
    <p:sldId id="569" r:id="rId3"/>
    <p:sldId id="570" r:id="rId4"/>
    <p:sldId id="256" r:id="rId5"/>
    <p:sldId id="407" r:id="rId6"/>
    <p:sldId id="398" r:id="rId7"/>
    <p:sldId id="457" r:id="rId8"/>
    <p:sldId id="437" r:id="rId9"/>
    <p:sldId id="438" r:id="rId10"/>
    <p:sldId id="418" r:id="rId11"/>
    <p:sldId id="558" r:id="rId12"/>
    <p:sldId id="571" r:id="rId13"/>
    <p:sldId id="545" r:id="rId14"/>
    <p:sldId id="544" r:id="rId15"/>
    <p:sldId id="572" r:id="rId16"/>
    <p:sldId id="541" r:id="rId17"/>
    <p:sldId id="476" r:id="rId18"/>
    <p:sldId id="527" r:id="rId19"/>
    <p:sldId id="528" r:id="rId20"/>
    <p:sldId id="550" r:id="rId21"/>
    <p:sldId id="530" r:id="rId22"/>
    <p:sldId id="529" r:id="rId23"/>
    <p:sldId id="531" r:id="rId24"/>
    <p:sldId id="538" r:id="rId25"/>
    <p:sldId id="563" r:id="rId26"/>
    <p:sldId id="537" r:id="rId27"/>
    <p:sldId id="557" r:id="rId28"/>
    <p:sldId id="486" r:id="rId29"/>
    <p:sldId id="444" r:id="rId30"/>
    <p:sldId id="564" r:id="rId31"/>
    <p:sldId id="411" r:id="rId32"/>
    <p:sldId id="405" r:id="rId33"/>
    <p:sldId id="406" r:id="rId34"/>
    <p:sldId id="460" r:id="rId35"/>
    <p:sldId id="394" r:id="rId36"/>
    <p:sldId id="393" r:id="rId37"/>
    <p:sldId id="461" r:id="rId38"/>
    <p:sldId id="403" r:id="rId39"/>
    <p:sldId id="404" r:id="rId40"/>
    <p:sldId id="462" r:id="rId41"/>
    <p:sldId id="433" r:id="rId42"/>
    <p:sldId id="425" r:id="rId43"/>
    <p:sldId id="551" r:id="rId44"/>
    <p:sldId id="565" r:id="rId45"/>
    <p:sldId id="383" r:id="rId46"/>
    <p:sldId id="556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914"/>
    <a:srgbClr val="0435FF"/>
    <a:srgbClr val="2CA02B"/>
    <a:srgbClr val="A6A6A6"/>
    <a:srgbClr val="FF7F0F"/>
    <a:srgbClr val="D62628"/>
    <a:srgbClr val="5A92D9"/>
    <a:srgbClr val="C0504D"/>
    <a:srgbClr val="FFFC00"/>
    <a:srgbClr val="F8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11" autoAdjust="0"/>
    <p:restoredTop sz="91837" autoAdjust="0"/>
  </p:normalViewPr>
  <p:slideViewPr>
    <p:cSldViewPr>
      <p:cViewPr>
        <p:scale>
          <a:sx n="76" d="100"/>
          <a:sy n="76" d="100"/>
        </p:scale>
        <p:origin x="6992" y="1440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185A6-5979-1147-B2D2-4A0F1EC6360E}" type="datetimeFigureOut">
              <a:rPr lang="en-US" smtClean="0"/>
              <a:t>4/9/18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D95FC-CB5A-864D-8A78-0799CEE76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887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90C92-4EB7-43F3-8ABA-236D8547F741}" type="datetimeFigureOut">
              <a:rPr lang="en-US" smtClean="0"/>
              <a:t>4/9/18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A55F5-61F1-4D00-B305-81DA18CEF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32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12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</a:t>
            </a:r>
            <a:r>
              <a:rPr lang="en-US" baseline="0" dirty="0" smtClean="0"/>
              <a:t> show CNN sliding window figure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79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</a:t>
            </a:r>
            <a:r>
              <a:rPr lang="en-US" baseline="0" dirty="0" smtClean="0"/>
              <a:t> show CNN sliding window figure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53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66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Removed</a:t>
            </a:r>
            <a:r>
              <a:rPr lang="en-US" baseline="0" dirty="0" smtClean="0"/>
              <a:t> edges -&gt; color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72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63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76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28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42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48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35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21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65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84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35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Compiler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Opitimzation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898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130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584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677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679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605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16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557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596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818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534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433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011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78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73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44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4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7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0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we need one DNN </a:t>
            </a:r>
            <a:r>
              <a:rPr lang="en-US" dirty="0" err="1" smtClean="0"/>
              <a:t>acc</a:t>
            </a:r>
            <a:r>
              <a:rPr lang="en-US" dirty="0" smtClean="0"/>
              <a:t> in a chip -&gt; we need something</a:t>
            </a:r>
            <a:r>
              <a:rPr lang="en-US" baseline="0" dirty="0" smtClean="0"/>
              <a:t> (LOTR meme)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57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A55F5-61F1-4D00-B305-81DA18CEF1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76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47800"/>
            <a:ext cx="8229600" cy="1470025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434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3048000"/>
            <a:ext cx="8229600" cy="0"/>
          </a:xfrm>
          <a:prstGeom prst="line">
            <a:avLst/>
          </a:prstGeom>
          <a:ln w="50800">
            <a:solidFill>
              <a:srgbClr val="00C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629400"/>
            <a:ext cx="9144000" cy="212725"/>
          </a:xfrm>
          <a:prstGeom prst="rect">
            <a:avLst/>
          </a:prstGeom>
          <a:solidFill>
            <a:srgbClr val="4E515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629400"/>
            <a:ext cx="5715000" cy="212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91400" y="6629400"/>
            <a:ext cx="1295400" cy="212725"/>
          </a:xfrm>
        </p:spPr>
        <p:txBody>
          <a:bodyPr/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fld id="{D9CD8D7E-CAEC-4F0F-B1A9-B4A9C7E0C8E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219200"/>
            <a:ext cx="8229600" cy="0"/>
          </a:xfrm>
          <a:prstGeom prst="line">
            <a:avLst/>
          </a:prstGeom>
          <a:ln w="50800">
            <a:solidFill>
              <a:srgbClr val="00C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09800"/>
            <a:ext cx="7772400" cy="1362075"/>
          </a:xfrm>
        </p:spPr>
        <p:txBody>
          <a:bodyPr anchor="b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85800" y="3657600"/>
            <a:ext cx="77724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2600" y="6477000"/>
            <a:ext cx="571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91400" y="647700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D9CD8D7E-CAEC-4F0F-B1A9-B4A9C7E0C8E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9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9" Type="http://schemas.openxmlformats.org/officeDocument/2006/relationships/image" Target="../media/image33.emf"/><Relationship Id="rId10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29.emf"/><Relationship Id="rId6" Type="http://schemas.openxmlformats.org/officeDocument/2006/relationships/image" Target="../media/image37.emf"/><Relationship Id="rId7" Type="http://schemas.openxmlformats.org/officeDocument/2006/relationships/image" Target="../media/image38.emf"/><Relationship Id="rId8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38.emf"/><Relationship Id="rId7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jpeg"/><Relationship Id="rId5" Type="http://schemas.openxmlformats.org/officeDocument/2006/relationships/image" Target="../media/image48.jpg"/><Relationship Id="rId6" Type="http://schemas.openxmlformats.org/officeDocument/2006/relationships/image" Target="../media/image10.emf"/><Relationship Id="rId7" Type="http://schemas.openxmlformats.org/officeDocument/2006/relationships/image" Target="../media/image12.emf"/><Relationship Id="rId8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4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ynergy.ece.gatech.edu/tools/maeri/" TargetMode="External"/><Relationship Id="rId4" Type="http://schemas.openxmlformats.org/officeDocument/2006/relationships/hyperlink" Target="http://synergy.ece.gatech.edu)/" TargetMode="External"/><Relationship Id="rId5" Type="http://schemas.openxmlformats.org/officeDocument/2006/relationships/image" Target="../media/image11.png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8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9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synergy.ece.gatech.edu/tools/maeri/maeri_tutorial_isca2018/" TargetMode="External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 smtClean="0">
                <a:latin typeface="Helvetica" panose="020B0500000000000000" pitchFamily="34" charset="0"/>
              </a:rPr>
              <a:t>ASPLOS Lunch</a:t>
            </a:r>
            <a:endParaRPr lang="ko-KR" altLang="en-US" sz="3600" b="1" dirty="0">
              <a:latin typeface="Helvetica" panose="020B0500000000000000" pitchFamily="34" charset="0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444752"/>
            <a:ext cx="2057400" cy="20574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962400"/>
            <a:ext cx="2057400" cy="20574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447800"/>
            <a:ext cx="2057400" cy="20574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3962400"/>
            <a:ext cx="2057400" cy="2057400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-1507067" y="10329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6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5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Motivation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 smtClean="0"/>
              <a:t>DNN Compute &amp; Communication</a:t>
            </a:r>
          </a:p>
          <a:p>
            <a:r>
              <a:rPr lang="en-US" b="1" dirty="0" smtClean="0"/>
              <a:t>MAERI Approach</a:t>
            </a:r>
          </a:p>
          <a:p>
            <a:r>
              <a:rPr lang="en-US" b="1" dirty="0" smtClean="0"/>
              <a:t>MAERI Architecture</a:t>
            </a:r>
          </a:p>
          <a:p>
            <a:r>
              <a:rPr lang="en-US" b="1" dirty="0" smtClean="0"/>
              <a:t>Evaluation</a:t>
            </a:r>
          </a:p>
          <a:p>
            <a:r>
              <a:rPr lang="en-US" b="1" dirty="0" smtClean="0"/>
              <a:t>Conclusion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190500" y="1981200"/>
            <a:ext cx="533400" cy="38099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6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66" y="1943100"/>
            <a:ext cx="4470400" cy="3009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34400" cy="685800"/>
          </a:xfrm>
        </p:spPr>
        <p:txBody>
          <a:bodyPr>
            <a:normAutofit/>
          </a:bodyPr>
          <a:lstStyle/>
          <a:p>
            <a:r>
              <a:rPr lang="en-US" b="1" dirty="0" smtClean="0"/>
              <a:t>Background: Convolutional Layer in CNN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292814" y="1554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597614" y="1333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5121155" y="1333500"/>
            <a:ext cx="3159460" cy="4138377"/>
            <a:chOff x="5121155" y="1333500"/>
            <a:chExt cx="3159460" cy="4138377"/>
          </a:xfrm>
        </p:grpSpPr>
        <p:sp>
          <p:nvSpPr>
            <p:cNvPr id="37" name="Right Arrow 36"/>
            <p:cNvSpPr/>
            <p:nvPr/>
          </p:nvSpPr>
          <p:spPr>
            <a:xfrm>
              <a:off x="5121155" y="3209925"/>
              <a:ext cx="660400" cy="47625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398932" y="1333500"/>
              <a:ext cx="1881683" cy="4138377"/>
              <a:chOff x="745898" y="1159308"/>
              <a:chExt cx="1881683" cy="4138377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5898" y="1518166"/>
                <a:ext cx="1588375" cy="3779519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79608" y="1159308"/>
                <a:ext cx="847973" cy="790344"/>
              </a:xfrm>
              <a:prstGeom prst="rect">
                <a:avLst/>
              </a:prstGeom>
            </p:spPr>
          </p:pic>
        </p:grpSp>
      </p:grpSp>
      <p:grpSp>
        <p:nvGrpSpPr>
          <p:cNvPr id="53" name="Group 52"/>
          <p:cNvGrpSpPr/>
          <p:nvPr/>
        </p:nvGrpSpPr>
        <p:grpSpPr>
          <a:xfrm>
            <a:off x="1975104" y="2286000"/>
            <a:ext cx="6363958" cy="840559"/>
            <a:chOff x="1975104" y="2286000"/>
            <a:chExt cx="6363958" cy="84055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08862" y="2377259"/>
              <a:ext cx="330200" cy="7493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75104" y="2286000"/>
              <a:ext cx="914400" cy="7493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38576" y="2844800"/>
              <a:ext cx="736600" cy="20320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428103" y="1766527"/>
            <a:ext cx="7344297" cy="3238142"/>
            <a:chOff x="4610100" y="1408428"/>
            <a:chExt cx="7344297" cy="3238142"/>
          </a:xfrm>
        </p:grpSpPr>
        <p:cxnSp>
          <p:nvCxnSpPr>
            <p:cNvPr id="40" name="Straight Connector 39"/>
            <p:cNvCxnSpPr/>
            <p:nvPr/>
          </p:nvCxnSpPr>
          <p:spPr>
            <a:xfrm flipH="1" flipV="1">
              <a:off x="8784555" y="1451536"/>
              <a:ext cx="3169842" cy="9513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8784555" y="2689901"/>
              <a:ext cx="3169842" cy="193799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/>
            <p:cNvGrpSpPr/>
            <p:nvPr/>
          </p:nvGrpSpPr>
          <p:grpSpPr>
            <a:xfrm>
              <a:off x="4610100" y="1408428"/>
              <a:ext cx="4152900" cy="3238142"/>
              <a:chOff x="4610100" y="1408428"/>
              <a:chExt cx="4152900" cy="3238142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4610100" y="1408428"/>
                <a:ext cx="4152900" cy="32308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10100" y="1484526"/>
                <a:ext cx="4082531" cy="3162044"/>
              </a:xfrm>
              <a:prstGeom prst="rect">
                <a:avLst/>
              </a:prstGeom>
            </p:spPr>
          </p:pic>
        </p:grpSp>
      </p:grpSp>
      <p:sp>
        <p:nvSpPr>
          <p:cNvPr id="45" name="TextBox 44"/>
          <p:cNvSpPr txBox="1"/>
          <p:nvPr/>
        </p:nvSpPr>
        <p:spPr>
          <a:xfrm>
            <a:off x="704218" y="4965959"/>
            <a:ext cx="3973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Compute weighted sum</a:t>
            </a:r>
            <a:endParaRPr lang="en-US" sz="24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7" name="Content Placeholder 2"/>
          <p:cNvSpPr>
            <a:spLocks noGrp="1"/>
          </p:cNvSpPr>
          <p:nvPr>
            <p:ph idx="1"/>
          </p:nvPr>
        </p:nvSpPr>
        <p:spPr>
          <a:xfrm>
            <a:off x="457200" y="5400030"/>
            <a:ext cx="8229600" cy="553722"/>
          </a:xfrm>
        </p:spPr>
        <p:txBody>
          <a:bodyPr>
            <a:normAutofit/>
          </a:bodyPr>
          <a:lstStyle/>
          <a:p>
            <a:r>
              <a:rPr lang="en-US" b="1" dirty="0" smtClean="0"/>
              <a:t>Independent multiplication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30795" y="1809634"/>
            <a:ext cx="1359857" cy="2806072"/>
          </a:xfrm>
          <a:prstGeom prst="rect">
            <a:avLst/>
          </a:prstGeom>
          <a:solidFill>
            <a:srgbClr val="FF3A6A">
              <a:alpha val="5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890652" y="2393950"/>
            <a:ext cx="1600200" cy="1600200"/>
          </a:xfrm>
          <a:prstGeom prst="rect">
            <a:avLst/>
          </a:prstGeom>
          <a:solidFill>
            <a:srgbClr val="FF3A6A">
              <a:alpha val="5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ontent Placeholder 2"/>
          <p:cNvSpPr txBox="1">
            <a:spLocks/>
          </p:cNvSpPr>
          <p:nvPr/>
        </p:nvSpPr>
        <p:spPr>
          <a:xfrm>
            <a:off x="457200" y="6014715"/>
            <a:ext cx="8229600" cy="553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Accumulation of </a:t>
            </a:r>
            <a:r>
              <a:rPr lang="en-US" b="1" dirty="0"/>
              <a:t>multiplication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1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 build="p"/>
      <p:bldP spid="48" grpId="0" animBg="1"/>
      <p:bldP spid="48" grpId="1" animBg="1"/>
      <p:bldP spid="49" grpId="0" animBg="1"/>
      <p:bldP spid="5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66" y="1943100"/>
            <a:ext cx="4470400" cy="3009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34400" cy="685800"/>
          </a:xfrm>
        </p:spPr>
        <p:txBody>
          <a:bodyPr>
            <a:normAutofit/>
          </a:bodyPr>
          <a:lstStyle/>
          <a:p>
            <a:r>
              <a:rPr lang="en-US" b="1" dirty="0" smtClean="0"/>
              <a:t>Regular Dataflow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292814" y="1554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597614" y="1333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5121155" y="1333500"/>
            <a:ext cx="3159460" cy="4138377"/>
            <a:chOff x="5121155" y="1333500"/>
            <a:chExt cx="3159460" cy="4138377"/>
          </a:xfrm>
        </p:grpSpPr>
        <p:sp>
          <p:nvSpPr>
            <p:cNvPr id="37" name="Right Arrow 36"/>
            <p:cNvSpPr/>
            <p:nvPr/>
          </p:nvSpPr>
          <p:spPr>
            <a:xfrm>
              <a:off x="5121155" y="3209925"/>
              <a:ext cx="660400" cy="47625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398932" y="1333500"/>
              <a:ext cx="1881683" cy="4138377"/>
              <a:chOff x="745898" y="1159308"/>
              <a:chExt cx="1881683" cy="4138377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5898" y="1518166"/>
                <a:ext cx="1588375" cy="3779519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79608" y="1159308"/>
                <a:ext cx="847973" cy="790344"/>
              </a:xfrm>
              <a:prstGeom prst="rect">
                <a:avLst/>
              </a:prstGeom>
            </p:spPr>
          </p:pic>
        </p:grpSp>
      </p:grpSp>
      <p:grpSp>
        <p:nvGrpSpPr>
          <p:cNvPr id="53" name="Group 52"/>
          <p:cNvGrpSpPr/>
          <p:nvPr/>
        </p:nvGrpSpPr>
        <p:grpSpPr>
          <a:xfrm>
            <a:off x="1975104" y="2286000"/>
            <a:ext cx="6363958" cy="840559"/>
            <a:chOff x="1975104" y="2286000"/>
            <a:chExt cx="6363958" cy="84055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08862" y="2377259"/>
              <a:ext cx="330200" cy="7493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75104" y="2286000"/>
              <a:ext cx="914400" cy="7493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38576" y="2844800"/>
              <a:ext cx="736600" cy="203200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228600" y="5619299"/>
            <a:ext cx="2958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Similar to dense </a:t>
            </a:r>
            <a:r>
              <a:rPr lang="en-US" sz="24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matrix multiplication</a:t>
            </a:r>
            <a:endParaRPr lang="en-US" sz="24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200400" y="5646003"/>
            <a:ext cx="5909492" cy="830997"/>
            <a:chOff x="2971800" y="5590820"/>
            <a:chExt cx="5909492" cy="830997"/>
          </a:xfrm>
        </p:grpSpPr>
        <p:sp>
          <p:nvSpPr>
            <p:cNvPr id="36" name="Right Arrow 35"/>
            <p:cNvSpPr/>
            <p:nvPr/>
          </p:nvSpPr>
          <p:spPr>
            <a:xfrm>
              <a:off x="2971800" y="5675786"/>
              <a:ext cx="779235" cy="641647"/>
            </a:xfrm>
            <a:prstGeom prst="rightArrow">
              <a:avLst/>
            </a:prstGeom>
            <a:solidFill>
              <a:srgbClr val="FFDD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38600" y="5590820"/>
              <a:ext cx="48426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  <a:latin typeface="Helvetica" charset="0"/>
                  <a:ea typeface="Helvetica" charset="0"/>
                  <a:cs typeface="Helvetica" charset="0"/>
                </a:rPr>
                <a:t>Regular communication pattern</a:t>
              </a:r>
              <a:r>
                <a:rPr lang="en-US" sz="2400" dirty="0" smtClean="0">
                  <a:latin typeface="Helvetica" charset="0"/>
                  <a:ea typeface="Helvetica" charset="0"/>
                  <a:cs typeface="Helvetica" charset="0"/>
                </a:rPr>
                <a:t> between buffer </a:t>
              </a:r>
              <a:r>
                <a:rPr lang="en-US" sz="2400" smtClean="0">
                  <a:latin typeface="Helvetica" charset="0"/>
                  <a:ea typeface="Helvetica" charset="0"/>
                  <a:cs typeface="Helvetica" charset="0"/>
                </a:rPr>
                <a:t>and compute units</a:t>
              </a:r>
              <a:endParaRPr lang="en-US" sz="2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133" y="1915090"/>
            <a:ext cx="4180292" cy="451176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9428" y="1923812"/>
            <a:ext cx="4189500" cy="451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5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3966804" y="1842253"/>
            <a:ext cx="4341499" cy="3969292"/>
            <a:chOff x="3966804" y="1842253"/>
            <a:chExt cx="4341499" cy="3969292"/>
          </a:xfrm>
        </p:grpSpPr>
        <p:grpSp>
          <p:nvGrpSpPr>
            <p:cNvPr id="24" name="Group 23"/>
            <p:cNvGrpSpPr/>
            <p:nvPr/>
          </p:nvGrpSpPr>
          <p:grpSpPr>
            <a:xfrm>
              <a:off x="3966804" y="1842253"/>
              <a:ext cx="4341499" cy="3969292"/>
              <a:chOff x="3134342" y="1842253"/>
              <a:chExt cx="4341499" cy="3969292"/>
            </a:xfrm>
          </p:grpSpPr>
          <p:sp>
            <p:nvSpPr>
              <p:cNvPr id="20" name="Right Arrow 19"/>
              <p:cNvSpPr/>
              <p:nvPr/>
            </p:nvSpPr>
            <p:spPr>
              <a:xfrm>
                <a:off x="3134342" y="3587878"/>
                <a:ext cx="660400" cy="476250"/>
              </a:xfrm>
              <a:prstGeom prst="right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65044" y="1842253"/>
                <a:ext cx="2410797" cy="3969292"/>
              </a:xfrm>
              <a:prstGeom prst="rect">
                <a:avLst/>
              </a:prstGeom>
            </p:spPr>
          </p:pic>
        </p:grp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6229" y="5295993"/>
              <a:ext cx="736600" cy="203200"/>
            </a:xfrm>
            <a:prstGeom prst="rect">
              <a:avLst/>
            </a:prstGeom>
          </p:spPr>
        </p:pic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642" y="2675808"/>
            <a:ext cx="330200" cy="74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Irregular Dataflow: Fused-Layer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61"/>
            <a:ext cx="8229600" cy="548640"/>
          </a:xfrm>
        </p:spPr>
        <p:txBody>
          <a:bodyPr>
            <a:normAutofit/>
          </a:bodyPr>
          <a:lstStyle/>
          <a:p>
            <a:r>
              <a:rPr lang="en-US" b="1" dirty="0" smtClean="0"/>
              <a:t>Example: Cross-layer Mapping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12079" y="5770707"/>
            <a:ext cx="8900713" cy="477693"/>
            <a:chOff x="700487" y="5466014"/>
            <a:chExt cx="8900713" cy="477693"/>
          </a:xfrm>
        </p:grpSpPr>
        <p:sp>
          <p:nvSpPr>
            <p:cNvPr id="13" name="TextBox 12"/>
            <p:cNvSpPr txBox="1"/>
            <p:nvPr/>
          </p:nvSpPr>
          <p:spPr>
            <a:xfrm>
              <a:off x="1289755" y="5466014"/>
              <a:ext cx="83114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Helvetica" charset="0"/>
                  <a:ea typeface="Helvetica" charset="0"/>
                  <a:cs typeface="Helvetica" charset="0"/>
                </a:rPr>
                <a:t>Irregular number of weight/input pairs for each neuron</a:t>
              </a:r>
              <a:endParaRPr lang="en-US" sz="2400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700487" y="5466014"/>
              <a:ext cx="580124" cy="477693"/>
            </a:xfrm>
            <a:prstGeom prst="rightArrow">
              <a:avLst/>
            </a:prstGeom>
            <a:solidFill>
              <a:srgbClr val="FFDD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14400" y="6283403"/>
            <a:ext cx="632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 M. </a:t>
            </a:r>
            <a:r>
              <a:rPr lang="en-US" sz="1400" dirty="0" err="1" smtClean="0"/>
              <a:t>Alwani</a:t>
            </a:r>
            <a:r>
              <a:rPr lang="en-US" sz="1400" dirty="0" smtClean="0"/>
              <a:t> et al., Fused-Layer CNN Accelerators, MICRO 2016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41" y="1884810"/>
            <a:ext cx="2318317" cy="3882387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2128241" y="3634255"/>
            <a:ext cx="5910859" cy="2568277"/>
            <a:chOff x="218705" y="3634255"/>
            <a:chExt cx="5910859" cy="2568277"/>
          </a:xfrm>
        </p:grpSpPr>
        <p:grpSp>
          <p:nvGrpSpPr>
            <p:cNvPr id="42" name="Group 41"/>
            <p:cNvGrpSpPr/>
            <p:nvPr/>
          </p:nvGrpSpPr>
          <p:grpSpPr>
            <a:xfrm>
              <a:off x="218705" y="3634255"/>
              <a:ext cx="5910859" cy="2568277"/>
              <a:chOff x="-1306140" y="668817"/>
              <a:chExt cx="5910859" cy="2568277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 flipH="1">
                <a:off x="2846760" y="668817"/>
                <a:ext cx="1726776" cy="27117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2846762" y="1048768"/>
                <a:ext cx="1757957" cy="218832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/>
              <p:cNvSpPr/>
              <p:nvPr/>
            </p:nvSpPr>
            <p:spPr>
              <a:xfrm>
                <a:off x="-1306140" y="939993"/>
                <a:ext cx="4152900" cy="22971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1996" y="3936748"/>
              <a:ext cx="4025657" cy="2234466"/>
            </a:xfrm>
            <a:prstGeom prst="rect">
              <a:avLst/>
            </a:prstGeom>
          </p:spPr>
        </p:pic>
      </p:grpSp>
      <p:sp>
        <p:nvSpPr>
          <p:cNvPr id="64" name="TextBox 63"/>
          <p:cNvSpPr txBox="1"/>
          <p:nvPr/>
        </p:nvSpPr>
        <p:spPr>
          <a:xfrm>
            <a:off x="6177189" y="1451266"/>
            <a:ext cx="2433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For simplicity, folded over row </a:t>
            </a:r>
            <a:endParaRPr lang="en-US" sz="14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6660331" y="6222018"/>
            <a:ext cx="2433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For simplicity, folded over row </a:t>
            </a:r>
            <a:endParaRPr lang="en-US" sz="1400" b="1" dirty="0"/>
          </a:p>
        </p:txBody>
      </p:sp>
      <p:grpSp>
        <p:nvGrpSpPr>
          <p:cNvPr id="73" name="Group 72"/>
          <p:cNvGrpSpPr/>
          <p:nvPr/>
        </p:nvGrpSpPr>
        <p:grpSpPr>
          <a:xfrm>
            <a:off x="2117362" y="1415913"/>
            <a:ext cx="4985542" cy="2297101"/>
            <a:chOff x="2117362" y="1415913"/>
            <a:chExt cx="4985542" cy="2297101"/>
          </a:xfrm>
        </p:grpSpPr>
        <p:grpSp>
          <p:nvGrpSpPr>
            <p:cNvPr id="51" name="Group 50"/>
            <p:cNvGrpSpPr/>
            <p:nvPr/>
          </p:nvGrpSpPr>
          <p:grpSpPr>
            <a:xfrm>
              <a:off x="2117362" y="1415913"/>
              <a:ext cx="4985542" cy="2297101"/>
              <a:chOff x="-176536" y="939993"/>
              <a:chExt cx="4985542" cy="2297101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 flipH="1" flipV="1">
                <a:off x="2846761" y="939994"/>
                <a:ext cx="1962245" cy="1699032"/>
              </a:xfrm>
              <a:prstGeom prst="line">
                <a:avLst/>
              </a:prstGeom>
              <a:ln w="57150">
                <a:solidFill>
                  <a:srgbClr val="0435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H="1">
                <a:off x="2846763" y="2999234"/>
                <a:ext cx="1962243" cy="237860"/>
              </a:xfrm>
              <a:prstGeom prst="line">
                <a:avLst/>
              </a:prstGeom>
              <a:ln w="57150">
                <a:solidFill>
                  <a:srgbClr val="0435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tangle 54"/>
              <p:cNvSpPr/>
              <p:nvPr/>
            </p:nvSpPr>
            <p:spPr>
              <a:xfrm>
                <a:off x="-176536" y="939993"/>
                <a:ext cx="3023296" cy="22971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43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4435" y="1508661"/>
              <a:ext cx="2545838" cy="2185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537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6" y="1975104"/>
            <a:ext cx="2315584" cy="3703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Irregular Dataflow: Pruning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61"/>
            <a:ext cx="8229600" cy="548640"/>
          </a:xfrm>
        </p:spPr>
        <p:txBody>
          <a:bodyPr>
            <a:normAutofit/>
          </a:bodyPr>
          <a:lstStyle/>
          <a:p>
            <a:r>
              <a:rPr lang="en-US" b="1" dirty="0" smtClean="0"/>
              <a:t>Example: Weight Pruning (Sparse Workload)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12079" y="5757262"/>
            <a:ext cx="8900713" cy="483789"/>
            <a:chOff x="700487" y="5452569"/>
            <a:chExt cx="8900713" cy="483789"/>
          </a:xfrm>
        </p:grpSpPr>
        <p:sp>
          <p:nvSpPr>
            <p:cNvPr id="13" name="TextBox 12"/>
            <p:cNvSpPr txBox="1"/>
            <p:nvPr/>
          </p:nvSpPr>
          <p:spPr>
            <a:xfrm>
              <a:off x="1289755" y="5452569"/>
              <a:ext cx="83114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Helvetica" charset="0"/>
                  <a:ea typeface="Helvetica" charset="0"/>
                  <a:cs typeface="Helvetica" charset="0"/>
                </a:rPr>
                <a:t>Irregular number of weight/input pairs for each neuron</a:t>
              </a:r>
              <a:endParaRPr lang="en-US" sz="2400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700487" y="5458665"/>
              <a:ext cx="580124" cy="477693"/>
            </a:xfrm>
            <a:prstGeom prst="rightArrow">
              <a:avLst/>
            </a:prstGeom>
            <a:solidFill>
              <a:srgbClr val="FFDD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790655" y="1975104"/>
            <a:ext cx="4888525" cy="3703320"/>
            <a:chOff x="3790655" y="1975104"/>
            <a:chExt cx="4888525" cy="3703320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0887" y="1975104"/>
              <a:ext cx="2315584" cy="3703320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3790655" y="3135738"/>
              <a:ext cx="1293425" cy="928390"/>
              <a:chOff x="3790655" y="3135738"/>
              <a:chExt cx="1293425" cy="928390"/>
            </a:xfrm>
          </p:grpSpPr>
          <p:sp>
            <p:nvSpPr>
              <p:cNvPr id="21" name="Right Arrow 20"/>
              <p:cNvSpPr/>
              <p:nvPr/>
            </p:nvSpPr>
            <p:spPr>
              <a:xfrm>
                <a:off x="4133438" y="3587878"/>
                <a:ext cx="660400" cy="476250"/>
              </a:xfrm>
              <a:prstGeom prst="right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3790655" y="3135738"/>
                <a:ext cx="12934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Helvetica" charset="0"/>
                    <a:ea typeface="Helvetica" charset="0"/>
                    <a:cs typeface="Helvetica" charset="0"/>
                  </a:rPr>
                  <a:t>Pruning</a:t>
                </a:r>
                <a:endParaRPr lang="en-US" sz="2400" b="1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82617" y="2044892"/>
              <a:ext cx="1996563" cy="282123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1854000" y="3497051"/>
            <a:ext cx="5879676" cy="2568277"/>
            <a:chOff x="218705" y="3634255"/>
            <a:chExt cx="5879676" cy="2568277"/>
          </a:xfrm>
        </p:grpSpPr>
        <p:grpSp>
          <p:nvGrpSpPr>
            <p:cNvPr id="27" name="Group 26"/>
            <p:cNvGrpSpPr/>
            <p:nvPr/>
          </p:nvGrpSpPr>
          <p:grpSpPr>
            <a:xfrm>
              <a:off x="218705" y="3634255"/>
              <a:ext cx="5879676" cy="2568277"/>
              <a:chOff x="-1306140" y="668817"/>
              <a:chExt cx="5879676" cy="2568277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flipH="1">
                <a:off x="2846760" y="668817"/>
                <a:ext cx="1726776" cy="27117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2846762" y="1027972"/>
                <a:ext cx="1673996" cy="22091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/>
              <p:cNvSpPr/>
              <p:nvPr/>
            </p:nvSpPr>
            <p:spPr>
              <a:xfrm>
                <a:off x="-1306140" y="939993"/>
                <a:ext cx="4152900" cy="22971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1996" y="3936748"/>
              <a:ext cx="4025657" cy="2234466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789164" y="1288469"/>
            <a:ext cx="3955874" cy="2058701"/>
            <a:chOff x="2908624" y="1288469"/>
            <a:chExt cx="3955874" cy="2058701"/>
          </a:xfrm>
        </p:grpSpPr>
        <p:grpSp>
          <p:nvGrpSpPr>
            <p:cNvPr id="34" name="Group 33"/>
            <p:cNvGrpSpPr/>
            <p:nvPr/>
          </p:nvGrpSpPr>
          <p:grpSpPr>
            <a:xfrm>
              <a:off x="2908624" y="1288469"/>
              <a:ext cx="3955874" cy="2058701"/>
              <a:chOff x="-176536" y="939994"/>
              <a:chExt cx="3955874" cy="2058701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 flipH="1" flipV="1">
                <a:off x="2846761" y="939994"/>
                <a:ext cx="932577" cy="1683924"/>
              </a:xfrm>
              <a:prstGeom prst="line">
                <a:avLst/>
              </a:prstGeom>
              <a:ln w="57150">
                <a:solidFill>
                  <a:srgbClr val="0435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 flipV="1">
                <a:off x="2846760" y="2604586"/>
                <a:ext cx="932578" cy="394109"/>
              </a:xfrm>
              <a:prstGeom prst="line">
                <a:avLst/>
              </a:prstGeom>
              <a:ln w="57150">
                <a:solidFill>
                  <a:srgbClr val="0435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ectangle 38"/>
              <p:cNvSpPr/>
              <p:nvPr/>
            </p:nvSpPr>
            <p:spPr>
              <a:xfrm>
                <a:off x="-176536" y="939994"/>
                <a:ext cx="3023296" cy="16405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43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49737" y="1363558"/>
              <a:ext cx="2779497" cy="15427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797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48" y="1981200"/>
            <a:ext cx="4151376" cy="4480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Underutilization from Irregular Neuron Size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259" y="1981200"/>
            <a:ext cx="4170741" cy="44915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71600" y="2822576"/>
            <a:ext cx="7162800" cy="2590800"/>
            <a:chOff x="1371600" y="2362200"/>
            <a:chExt cx="7162800" cy="2590800"/>
          </a:xfrm>
        </p:grpSpPr>
        <p:sp>
          <p:nvSpPr>
            <p:cNvPr id="8" name="Oval 7"/>
            <p:cNvSpPr/>
            <p:nvPr/>
          </p:nvSpPr>
          <p:spPr>
            <a:xfrm>
              <a:off x="1371600" y="3152775"/>
              <a:ext cx="533400" cy="504825"/>
            </a:xfrm>
            <a:prstGeom prst="ellipse">
              <a:avLst/>
            </a:prstGeom>
            <a:noFill/>
            <a:ln w="57150">
              <a:solidFill>
                <a:srgbClr val="00F9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435FF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1371600" y="4421271"/>
              <a:ext cx="533400" cy="504825"/>
            </a:xfrm>
            <a:prstGeom prst="ellipse">
              <a:avLst/>
            </a:prstGeom>
            <a:noFill/>
            <a:ln w="57150">
              <a:solidFill>
                <a:srgbClr val="00F9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435FF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124200" y="4419600"/>
              <a:ext cx="533400" cy="504825"/>
            </a:xfrm>
            <a:prstGeom prst="ellipse">
              <a:avLst/>
            </a:prstGeom>
            <a:noFill/>
            <a:ln w="57150">
              <a:solidFill>
                <a:srgbClr val="00F9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435FF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324600" y="3124200"/>
              <a:ext cx="533400" cy="504825"/>
            </a:xfrm>
            <a:prstGeom prst="ellipse">
              <a:avLst/>
            </a:prstGeom>
            <a:noFill/>
            <a:ln w="57150">
              <a:solidFill>
                <a:srgbClr val="00F9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435FF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6324600" y="4448175"/>
              <a:ext cx="533400" cy="504825"/>
            </a:xfrm>
            <a:prstGeom prst="ellipse">
              <a:avLst/>
            </a:prstGeom>
            <a:noFill/>
            <a:ln w="57150">
              <a:solidFill>
                <a:srgbClr val="00F9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435FF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8001000" y="4448175"/>
              <a:ext cx="533400" cy="504825"/>
            </a:xfrm>
            <a:prstGeom prst="ellipse">
              <a:avLst/>
            </a:prstGeom>
            <a:noFill/>
            <a:ln w="57150">
              <a:solidFill>
                <a:srgbClr val="00F9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435FF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8001000" y="2362200"/>
              <a:ext cx="533400" cy="504825"/>
            </a:xfrm>
            <a:prstGeom prst="ellipse">
              <a:avLst/>
            </a:prstGeom>
            <a:noFill/>
            <a:ln w="57150">
              <a:solidFill>
                <a:srgbClr val="00F9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435FF"/>
                </a:solidFill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347133" y="3009413"/>
            <a:ext cx="8339667" cy="214304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Key Insight: </a:t>
            </a:r>
            <a:r>
              <a:rPr lang="en-US" sz="3200" i="1" dirty="0" smtClean="0"/>
              <a:t>Rigid Interconnect </a:t>
            </a:r>
            <a:r>
              <a:rPr lang="en-US" sz="3200" dirty="0" smtClean="0"/>
              <a:t>does not allow efficient mapping of irregular </a:t>
            </a:r>
            <a:r>
              <a:rPr lang="en-US" sz="3200" dirty="0" err="1" smtClean="0"/>
              <a:t>dataflows</a:t>
            </a:r>
            <a:endParaRPr lang="en-US" sz="3200" dirty="0"/>
          </a:p>
        </p:txBody>
      </p:sp>
      <p:sp>
        <p:nvSpPr>
          <p:cNvPr id="38" name="Content Placeholder 2"/>
          <p:cNvSpPr>
            <a:spLocks noGrp="1"/>
          </p:cNvSpPr>
          <p:nvPr>
            <p:ph idx="1"/>
          </p:nvPr>
        </p:nvSpPr>
        <p:spPr>
          <a:xfrm>
            <a:off x="457200" y="1280161"/>
            <a:ext cx="8229600" cy="548640"/>
          </a:xfrm>
        </p:spPr>
        <p:txBody>
          <a:bodyPr>
            <a:normAutofit/>
          </a:bodyPr>
          <a:lstStyle/>
          <a:p>
            <a:r>
              <a:rPr lang="en-US" b="1" dirty="0" smtClean="0"/>
              <a:t>Example: Weight Pruning (Sparse Workload)</a:t>
            </a:r>
          </a:p>
        </p:txBody>
      </p:sp>
    </p:spTree>
    <p:extLst>
      <p:ext uri="{BB962C8B-B14F-4D97-AF65-F5344CB8AC3E}">
        <p14:creationId xmlns:p14="http://schemas.microsoft.com/office/powerpoint/2010/main" val="195068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Take-</a:t>
            </a:r>
            <a:r>
              <a:rPr lang="en-US" b="1" dirty="0" err="1" smtClean="0"/>
              <a:t>aways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19098" y="3223668"/>
            <a:ext cx="266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New optimizations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37" y="1408277"/>
            <a:ext cx="1964125" cy="174588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92212" y="1369509"/>
            <a:ext cx="3715010" cy="2315824"/>
            <a:chOff x="3092212" y="1369509"/>
            <a:chExt cx="3715010" cy="23158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1369509"/>
              <a:ext cx="1854159" cy="1854159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581400" y="3223668"/>
              <a:ext cx="3225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Helvetica" charset="0"/>
                  <a:ea typeface="Helvetica" charset="0"/>
                  <a:cs typeface="Helvetica" charset="0"/>
                </a:rPr>
                <a:t>Irregular Neuron Size</a:t>
              </a:r>
              <a:endParaRPr lang="en-US" sz="2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41" name="Right Arrow 40"/>
            <p:cNvSpPr/>
            <p:nvPr/>
          </p:nvSpPr>
          <p:spPr>
            <a:xfrm>
              <a:off x="3092212" y="2206615"/>
              <a:ext cx="580124" cy="477693"/>
            </a:xfrm>
            <a:prstGeom prst="rightArrow">
              <a:avLst/>
            </a:prstGeom>
            <a:solidFill>
              <a:srgbClr val="FFDD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3991188"/>
            <a:ext cx="5181600" cy="2595124"/>
            <a:chOff x="0" y="3991188"/>
            <a:chExt cx="5181600" cy="25951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599" y="3991188"/>
              <a:ext cx="3015401" cy="213345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0" y="6124647"/>
              <a:ext cx="518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latin typeface="Helvetica" charset="0"/>
                  <a:ea typeface="Helvetica" charset="0"/>
                  <a:cs typeface="Helvetica" charset="0"/>
                </a:rPr>
                <a:t>Rigid Interconnection in Accelerators</a:t>
              </a:r>
              <a:endParaRPr lang="en-US" sz="2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67377" y="3628154"/>
            <a:ext cx="4444391" cy="2955079"/>
            <a:chOff x="4367377" y="3628154"/>
            <a:chExt cx="4444391" cy="2955079"/>
          </a:xfrm>
        </p:grpSpPr>
        <p:sp>
          <p:nvSpPr>
            <p:cNvPr id="44" name="Right Arrow 43"/>
            <p:cNvSpPr/>
            <p:nvPr/>
          </p:nvSpPr>
          <p:spPr>
            <a:xfrm>
              <a:off x="4367377" y="4918520"/>
              <a:ext cx="580124" cy="477693"/>
            </a:xfrm>
            <a:prstGeom prst="rightArrow">
              <a:avLst/>
            </a:prstGeom>
            <a:solidFill>
              <a:srgbClr val="FFDD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ight Arrow 47"/>
            <p:cNvSpPr/>
            <p:nvPr/>
          </p:nvSpPr>
          <p:spPr>
            <a:xfrm rot="2700000">
              <a:off x="5452370" y="3730367"/>
              <a:ext cx="580124" cy="477693"/>
            </a:xfrm>
            <a:prstGeom prst="rightArrow">
              <a:avLst/>
            </a:prstGeom>
            <a:solidFill>
              <a:srgbClr val="FFDD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48400" y="3628154"/>
              <a:ext cx="2057400" cy="205740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791200" y="5752236"/>
              <a:ext cx="30205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C00000"/>
                  </a:solidFill>
                  <a:latin typeface="Helvetica" charset="0"/>
                  <a:ea typeface="Helvetica" charset="0"/>
                  <a:cs typeface="Helvetica" charset="0"/>
                </a:rPr>
                <a:t>Compute Resource</a:t>
              </a:r>
            </a:p>
            <a:p>
              <a:pPr algn="ctr"/>
              <a:r>
                <a:rPr lang="en-US" sz="2400" dirty="0" smtClean="0">
                  <a:solidFill>
                    <a:srgbClr val="C00000"/>
                  </a:solidFill>
                  <a:latin typeface="Helvetica" charset="0"/>
                  <a:ea typeface="Helvetica" charset="0"/>
                  <a:cs typeface="Helvetica" charset="0"/>
                </a:rPr>
                <a:t>Underutilization</a:t>
              </a:r>
              <a:endParaRPr lang="en-US" sz="24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4623055"/>
            <a:ext cx="5181600" cy="1529508"/>
            <a:chOff x="0" y="4623055"/>
            <a:chExt cx="5181600" cy="1529508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690" y="4623055"/>
              <a:ext cx="3961310" cy="1002712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0" y="5690898"/>
              <a:ext cx="51816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Helvetica" charset="0"/>
                  <a:ea typeface="Helvetica" charset="0"/>
                  <a:cs typeface="Helvetica" charset="0"/>
                </a:rPr>
                <a:t>Reconfigurable Interconnection</a:t>
              </a:r>
              <a:endParaRPr lang="en-US" sz="2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3628154"/>
            <a:ext cx="2057400" cy="205740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798820" y="5746892"/>
            <a:ext cx="302056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Compute Resource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High </a:t>
            </a:r>
            <a:r>
              <a:rPr lang="en-US" sz="24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U</a:t>
            </a:r>
            <a:r>
              <a:rPr lang="en-US" sz="24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tilization</a:t>
            </a:r>
            <a:endParaRPr lang="en-US" sz="24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32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5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Motivation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DNN Compute &amp; Communication</a:t>
            </a:r>
            <a:endParaRPr lang="en-US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 smtClean="0"/>
              <a:t>MAERI Approach</a:t>
            </a:r>
          </a:p>
          <a:p>
            <a:r>
              <a:rPr lang="en-US" b="1" dirty="0" smtClean="0"/>
              <a:t>MAERI Architecture</a:t>
            </a:r>
          </a:p>
          <a:p>
            <a:r>
              <a:rPr lang="en-US" b="1" dirty="0" smtClean="0"/>
              <a:t>Evaluation</a:t>
            </a:r>
          </a:p>
          <a:p>
            <a:r>
              <a:rPr lang="en-US" b="1" dirty="0" smtClean="0"/>
              <a:t>Conclusion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190500" y="2514600"/>
            <a:ext cx="533400" cy="38099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0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Designing a Fully Flexible Accelerator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128" y="1642320"/>
            <a:ext cx="5879214" cy="443484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0494" y="2562791"/>
            <a:ext cx="1572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Helvetica" charset="0"/>
                <a:ea typeface="Helvetica" charset="0"/>
                <a:cs typeface="Helvetica" charset="0"/>
              </a:rPr>
              <a:t>MultiplierPool</a:t>
            </a:r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9714" y="4058946"/>
            <a:ext cx="159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Adder</a:t>
            </a:r>
          </a:p>
          <a:p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Pool</a:t>
            </a:r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08647" y="1447800"/>
            <a:ext cx="5715000" cy="4987080"/>
            <a:chOff x="2590800" y="1447800"/>
            <a:chExt cx="5715000" cy="4987080"/>
          </a:xfrm>
        </p:grpSpPr>
        <p:sp>
          <p:nvSpPr>
            <p:cNvPr id="6" name="Rectangle 5"/>
            <p:cNvSpPr/>
            <p:nvPr/>
          </p:nvSpPr>
          <p:spPr>
            <a:xfrm>
              <a:off x="4038600" y="1447800"/>
              <a:ext cx="42672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858000" y="2438400"/>
              <a:ext cx="1447800" cy="38339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590800" y="5291880"/>
              <a:ext cx="42672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34817" y="2639339"/>
            <a:ext cx="1503783" cy="2100969"/>
            <a:chOff x="2534817" y="2639339"/>
            <a:chExt cx="1503783" cy="2100969"/>
          </a:xfrm>
        </p:grpSpPr>
        <p:sp>
          <p:nvSpPr>
            <p:cNvPr id="38" name="Rectangle 37"/>
            <p:cNvSpPr/>
            <p:nvPr/>
          </p:nvSpPr>
          <p:spPr>
            <a:xfrm>
              <a:off x="2534817" y="2639339"/>
              <a:ext cx="1503783" cy="564371"/>
            </a:xfrm>
            <a:prstGeom prst="rect">
              <a:avLst/>
            </a:prstGeom>
            <a:solidFill>
              <a:srgbClr val="5A92D9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743199" y="3703030"/>
              <a:ext cx="1021599" cy="1037278"/>
            </a:xfrm>
            <a:prstGeom prst="rect">
              <a:avLst/>
            </a:prstGeom>
            <a:solidFill>
              <a:srgbClr val="5A92D9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71847" y="3141065"/>
              <a:ext cx="11004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435FF"/>
                  </a:solidFill>
                  <a:latin typeface="Helvetica" charset="0"/>
                  <a:ea typeface="Helvetica" charset="0"/>
                  <a:cs typeface="Helvetica" charset="0"/>
                </a:rPr>
                <a:t>VN0</a:t>
              </a:r>
              <a:endParaRPr lang="en-US" sz="3200" b="1" dirty="0">
                <a:solidFill>
                  <a:srgbClr val="0435FF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43627" y="2639164"/>
            <a:ext cx="1382663" cy="1608455"/>
            <a:chOff x="3843627" y="2639164"/>
            <a:chExt cx="1382663" cy="1608455"/>
          </a:xfrm>
        </p:grpSpPr>
        <p:sp>
          <p:nvSpPr>
            <p:cNvPr id="42" name="Rectangle 41"/>
            <p:cNvSpPr/>
            <p:nvPr/>
          </p:nvSpPr>
          <p:spPr>
            <a:xfrm>
              <a:off x="4105656" y="2639164"/>
              <a:ext cx="1075944" cy="564371"/>
            </a:xfrm>
            <a:prstGeom prst="rect">
              <a:avLst/>
            </a:prstGeom>
            <a:solidFill>
              <a:srgbClr val="FF3A6A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843627" y="3637474"/>
              <a:ext cx="485775" cy="610145"/>
            </a:xfrm>
            <a:prstGeom prst="rect">
              <a:avLst/>
            </a:prstGeom>
            <a:solidFill>
              <a:srgbClr val="FF3A6A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125862" y="3142304"/>
              <a:ext cx="11004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rPr>
                <a:t>VN1</a:t>
              </a:r>
              <a:endParaRPr lang="en-US" sz="3200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54712" y="2639163"/>
            <a:ext cx="1903288" cy="1594894"/>
            <a:chOff x="4954712" y="2639163"/>
            <a:chExt cx="1903288" cy="1594894"/>
          </a:xfrm>
        </p:grpSpPr>
        <p:sp>
          <p:nvSpPr>
            <p:cNvPr id="45" name="Rectangle 44"/>
            <p:cNvSpPr/>
            <p:nvPr/>
          </p:nvSpPr>
          <p:spPr>
            <a:xfrm>
              <a:off x="5248656" y="2639163"/>
              <a:ext cx="1609344" cy="564371"/>
            </a:xfrm>
            <a:prstGeom prst="rect">
              <a:avLst/>
            </a:prstGeom>
            <a:solidFill>
              <a:srgbClr val="00B050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954712" y="3643781"/>
              <a:ext cx="1599291" cy="590276"/>
            </a:xfrm>
            <a:prstGeom prst="rect">
              <a:avLst/>
            </a:prstGeom>
            <a:solidFill>
              <a:srgbClr val="00B050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493122" y="3141065"/>
              <a:ext cx="11004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B050"/>
                  </a:solidFill>
                  <a:latin typeface="Helvetica" charset="0"/>
                  <a:ea typeface="Helvetica" charset="0"/>
                  <a:cs typeface="Helvetica" charset="0"/>
                </a:rPr>
                <a:t>VN2</a:t>
              </a:r>
              <a:endParaRPr lang="en-US" sz="3200" b="1" dirty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14299" y="5721063"/>
            <a:ext cx="8763000" cy="78255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Virtual Neuron (VN):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Temporary grouping of compute units for an output (neuron)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2800" y="5264856"/>
            <a:ext cx="48594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How to enable flexible grouping?</a:t>
            </a:r>
            <a:endParaRPr lang="en-US" sz="24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82558" y="1987562"/>
            <a:ext cx="37920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435FF"/>
                </a:solidFill>
                <a:latin typeface="Helvetica" charset="0"/>
                <a:ea typeface="Helvetica" charset="0"/>
                <a:cs typeface="Helvetica" charset="0"/>
              </a:rPr>
              <a:t>“</a:t>
            </a:r>
            <a:r>
              <a:rPr lang="en-US" sz="2400" dirty="0" err="1" smtClean="0">
                <a:solidFill>
                  <a:srgbClr val="0435FF"/>
                </a:solidFill>
                <a:latin typeface="Helvetica" charset="0"/>
                <a:ea typeface="Helvetica" charset="0"/>
                <a:cs typeface="Helvetica" charset="0"/>
              </a:rPr>
              <a:t>MultAlloc</a:t>
            </a:r>
            <a:r>
              <a:rPr lang="en-US" sz="2400" dirty="0" smtClean="0">
                <a:solidFill>
                  <a:srgbClr val="0435FF"/>
                </a:solidFill>
                <a:latin typeface="Helvetica" charset="0"/>
                <a:ea typeface="Helvetica" charset="0"/>
                <a:cs typeface="Helvetica" charset="0"/>
              </a:rPr>
              <a:t>(3); </a:t>
            </a:r>
            <a:r>
              <a:rPr lang="en-US" sz="2400" dirty="0" err="1" smtClean="0">
                <a:solidFill>
                  <a:srgbClr val="0435FF"/>
                </a:solidFill>
                <a:latin typeface="Helvetica" charset="0"/>
                <a:ea typeface="Helvetica" charset="0"/>
                <a:cs typeface="Helvetica" charset="0"/>
              </a:rPr>
              <a:t>AddAlloc</a:t>
            </a:r>
            <a:r>
              <a:rPr lang="en-US" sz="2400" dirty="0" smtClean="0">
                <a:solidFill>
                  <a:srgbClr val="0435FF"/>
                </a:solidFill>
                <a:latin typeface="Helvetica" charset="0"/>
                <a:ea typeface="Helvetica" charset="0"/>
                <a:cs typeface="Helvetica" charset="0"/>
              </a:rPr>
              <a:t>(2)”</a:t>
            </a:r>
            <a:endParaRPr lang="en-US" sz="2400" dirty="0">
              <a:solidFill>
                <a:srgbClr val="0435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7221" y="5767229"/>
            <a:ext cx="8051251" cy="830997"/>
            <a:chOff x="297221" y="5767229"/>
            <a:chExt cx="8051251" cy="830997"/>
          </a:xfrm>
        </p:grpSpPr>
        <p:sp>
          <p:nvSpPr>
            <p:cNvPr id="27" name="Right Arrow 26"/>
            <p:cNvSpPr/>
            <p:nvPr/>
          </p:nvSpPr>
          <p:spPr>
            <a:xfrm>
              <a:off x="297221" y="5799663"/>
              <a:ext cx="580124" cy="477693"/>
            </a:xfrm>
            <a:prstGeom prst="rightArrow">
              <a:avLst/>
            </a:prstGeom>
            <a:solidFill>
              <a:srgbClr val="FFDD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97716" y="5767229"/>
              <a:ext cx="7350756" cy="83099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Need to </a:t>
              </a:r>
              <a:r>
                <a:rPr lang="en-US" sz="2400" b="1" i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provide flexible connectivity</a:t>
              </a:r>
              <a:r>
                <a:rPr lang="en-US" sz="2400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 among arbitrary compute units and buffer</a:t>
              </a:r>
              <a:endPara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9533703" y="2268257"/>
            <a:ext cx="830957" cy="2621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NN figure showing 3 neurons </a:t>
            </a:r>
            <a:r>
              <a:rPr lang="en-US" dirty="0" err="1" smtClean="0"/>
              <a:t>highighted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10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0" grpId="0" animBg="1"/>
      <p:bldP spid="26" grpId="0" animBg="1"/>
      <p:bldP spid="2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Naïve Approach: Fully-connected </a:t>
            </a:r>
            <a:r>
              <a:rPr lang="en-US" b="1" dirty="0"/>
              <a:t>D</a:t>
            </a:r>
            <a:r>
              <a:rPr lang="en-US" b="1" dirty="0" smtClean="0"/>
              <a:t>esign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1490232" y="6078960"/>
            <a:ext cx="6163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Wire overhead = O(n</a:t>
            </a:r>
            <a:r>
              <a:rPr lang="en-US" sz="2400" baseline="300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)</a:t>
            </a:r>
            <a:endParaRPr lang="en-US" sz="24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128" y="1644120"/>
            <a:ext cx="5879214" cy="4434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3124200"/>
            <a:ext cx="7350756" cy="123847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Need “</a:t>
            </a:r>
            <a:r>
              <a:rPr lang="en-US" sz="24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specialization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” in interconnection network</a:t>
            </a:r>
          </a:p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for traffic in DNN accelerators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79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>
                <a:latin typeface="Helvetica" panose="020B0500000000000000" pitchFamily="34" charset="0"/>
              </a:rPr>
              <a:t>ASPLOS Lunch</a:t>
            </a:r>
            <a:endParaRPr lang="ko-KR" altLang="en-US" sz="3600" b="1" dirty="0">
              <a:latin typeface="Helvetica" panose="020B0500000000000000" pitchFamily="34" charset="0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444752"/>
            <a:ext cx="2057400" cy="205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962400"/>
            <a:ext cx="2057400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1447800"/>
            <a:ext cx="20574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3962400"/>
            <a:ext cx="2057400" cy="20574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057900" y="1487424"/>
            <a:ext cx="2628900" cy="10652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3000" b="1" dirty="0" smtClean="0"/>
              <a:t>Unused</a:t>
            </a:r>
          </a:p>
          <a:p>
            <a:r>
              <a:rPr lang="en-US" sz="3000" b="1" dirty="0" smtClean="0"/>
              <a:t>seats</a:t>
            </a:r>
            <a:endParaRPr lang="en-US" sz="30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6062472" y="2897124"/>
            <a:ext cx="3009900" cy="3052573"/>
            <a:chOff x="6062472" y="3292482"/>
            <a:chExt cx="3009900" cy="3052573"/>
          </a:xfrm>
        </p:grpSpPr>
        <p:sp>
          <p:nvSpPr>
            <p:cNvPr id="11" name="Title 1"/>
            <p:cNvSpPr txBox="1">
              <a:spLocks/>
            </p:cNvSpPr>
            <p:nvPr/>
          </p:nvSpPr>
          <p:spPr>
            <a:xfrm>
              <a:off x="6062472" y="4510158"/>
              <a:ext cx="3009900" cy="183489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</a:lstStyle>
            <a:p>
              <a:r>
                <a:rPr lang="en-US" sz="3000" b="1" dirty="0" smtClean="0"/>
                <a:t>-Increases total lunch time</a:t>
              </a:r>
            </a:p>
            <a:p>
              <a:r>
                <a:rPr lang="en-US" sz="3000" b="1" dirty="0" smtClean="0"/>
                <a:t>- More serving efforts</a:t>
              </a:r>
              <a:endParaRPr lang="en-US" sz="3000" b="1" dirty="0"/>
            </a:p>
          </p:txBody>
        </p:sp>
        <p:sp>
          <p:nvSpPr>
            <p:cNvPr id="13" name="Right Arrow 12"/>
            <p:cNvSpPr/>
            <p:nvPr/>
          </p:nvSpPr>
          <p:spPr>
            <a:xfrm rot="5400000">
              <a:off x="6982144" y="3378197"/>
              <a:ext cx="970910" cy="799479"/>
            </a:xfrm>
            <a:prstGeom prst="rightArrow">
              <a:avLst/>
            </a:prstGeom>
            <a:solidFill>
              <a:srgbClr val="FFDD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001874" y="2608547"/>
            <a:ext cx="7140251" cy="209810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anchor="b" anchorCtr="0">
            <a:noAutofit/>
          </a:bodyPr>
          <a:lstStyle/>
          <a:p>
            <a:pPr marL="285750" indent="-285750">
              <a:buFontTx/>
              <a:buChar char="-"/>
            </a:pPr>
            <a:r>
              <a:rPr lang="en-US" sz="4000" b="1" dirty="0" smtClean="0">
                <a:solidFill>
                  <a:srgbClr val="C00000"/>
                </a:solidFill>
              </a:rPr>
              <a:t>Narrow space between tables</a:t>
            </a:r>
          </a:p>
          <a:p>
            <a:pPr marL="285750" indent="-285750">
              <a:buFontTx/>
              <a:buChar char="-"/>
            </a:pPr>
            <a:r>
              <a:rPr lang="en-US" sz="4000" b="1" dirty="0" smtClean="0">
                <a:solidFill>
                  <a:srgbClr val="C00000"/>
                </a:solidFill>
              </a:rPr>
              <a:t>Fixed table size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4" y="2658347"/>
            <a:ext cx="1265936" cy="94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Traffic Patterns in DNN Accelerators*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62058" y="1349987"/>
            <a:ext cx="2716864" cy="2682240"/>
            <a:chOff x="609600" y="1998257"/>
            <a:chExt cx="3322627" cy="3505970"/>
          </a:xfrm>
        </p:grpSpPr>
        <p:sp>
          <p:nvSpPr>
            <p:cNvPr id="11" name="Rectangle 10"/>
            <p:cNvSpPr/>
            <p:nvPr/>
          </p:nvSpPr>
          <p:spPr>
            <a:xfrm>
              <a:off x="673365" y="2080608"/>
              <a:ext cx="910245" cy="3362804"/>
            </a:xfrm>
            <a:prstGeom prst="rect">
              <a:avLst/>
            </a:prstGeom>
            <a:solidFill>
              <a:srgbClr val="8A4F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PB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41744" y="2080608"/>
              <a:ext cx="807236" cy="3362804"/>
            </a:xfrm>
            <a:prstGeom prst="rect">
              <a:avLst/>
            </a:prstGeom>
            <a:solidFill>
              <a:srgbClr val="7F67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NoC</a:t>
              </a:r>
              <a:endParaRPr lang="en-US" dirty="0" smtClean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127161" y="2086108"/>
              <a:ext cx="689655" cy="707323"/>
            </a:xfrm>
            <a:prstGeom prst="rect">
              <a:avLst/>
            </a:prstGeom>
            <a:solidFill>
              <a:srgbClr val="A7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PE</a:t>
              </a:r>
              <a:endParaRPr lang="en-US" sz="24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27161" y="2956530"/>
              <a:ext cx="689655" cy="707323"/>
            </a:xfrm>
            <a:prstGeom prst="rect">
              <a:avLst/>
            </a:prstGeom>
            <a:solidFill>
              <a:srgbClr val="A7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PE</a:t>
              </a:r>
              <a:endParaRPr lang="en-US" sz="24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127161" y="3826953"/>
              <a:ext cx="689655" cy="707323"/>
            </a:xfrm>
            <a:prstGeom prst="rect">
              <a:avLst/>
            </a:prstGeom>
            <a:solidFill>
              <a:srgbClr val="A7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PE</a:t>
              </a:r>
              <a:endParaRPr lang="en-US" sz="24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127161" y="4756743"/>
              <a:ext cx="689655" cy="679340"/>
            </a:xfrm>
            <a:prstGeom prst="rect">
              <a:avLst/>
            </a:prstGeom>
            <a:solidFill>
              <a:srgbClr val="A7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PE</a:t>
              </a:r>
              <a:endParaRPr lang="en-US" sz="24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09600" y="1998257"/>
              <a:ext cx="3322627" cy="3505970"/>
            </a:xfrm>
            <a:prstGeom prst="rect">
              <a:avLst/>
            </a:prstGeom>
            <a:noFill/>
            <a:ln>
              <a:solidFill>
                <a:srgbClr val="4E50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91829" y="1728830"/>
            <a:ext cx="1230821" cy="1341790"/>
            <a:chOff x="1447800" y="2439768"/>
            <a:chExt cx="1608813" cy="1753861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1447800" y="3762010"/>
              <a:ext cx="358134" cy="0"/>
            </a:xfrm>
            <a:prstGeom prst="straightConnector1">
              <a:avLst/>
            </a:prstGeom>
            <a:ln w="53975">
              <a:solidFill>
                <a:srgbClr val="FF000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669751" y="2439768"/>
              <a:ext cx="386862" cy="1"/>
            </a:xfrm>
            <a:prstGeom prst="straightConnector1">
              <a:avLst/>
            </a:prstGeom>
            <a:ln w="53975">
              <a:solidFill>
                <a:srgbClr val="FF000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667000" y="4193628"/>
              <a:ext cx="386862" cy="1"/>
            </a:xfrm>
            <a:prstGeom prst="straightConnector1">
              <a:avLst/>
            </a:prstGeom>
            <a:ln w="53975">
              <a:solidFill>
                <a:srgbClr val="FF000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605388" y="4062904"/>
            <a:ext cx="2151953" cy="4328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 smtClean="0"/>
              <a:t>Distribution</a:t>
            </a:r>
            <a:endParaRPr lang="en-US" sz="2400" dirty="0" smtClean="0"/>
          </a:p>
        </p:txBody>
      </p:sp>
      <p:grpSp>
        <p:nvGrpSpPr>
          <p:cNvPr id="27" name="Group 26"/>
          <p:cNvGrpSpPr/>
          <p:nvPr/>
        </p:nvGrpSpPr>
        <p:grpSpPr>
          <a:xfrm>
            <a:off x="3223033" y="1334747"/>
            <a:ext cx="2690047" cy="2682240"/>
            <a:chOff x="5029200" y="1998257"/>
            <a:chExt cx="3322627" cy="3505970"/>
          </a:xfrm>
        </p:grpSpPr>
        <p:sp>
          <p:nvSpPr>
            <p:cNvPr id="28" name="Rectangle 27"/>
            <p:cNvSpPr/>
            <p:nvPr/>
          </p:nvSpPr>
          <p:spPr>
            <a:xfrm>
              <a:off x="5092965" y="2080608"/>
              <a:ext cx="910245" cy="3362804"/>
            </a:xfrm>
            <a:prstGeom prst="rect">
              <a:avLst/>
            </a:prstGeom>
            <a:solidFill>
              <a:srgbClr val="8A4F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PB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361344" y="2080608"/>
              <a:ext cx="807236" cy="3362804"/>
            </a:xfrm>
            <a:prstGeom prst="rect">
              <a:avLst/>
            </a:prstGeom>
            <a:solidFill>
              <a:srgbClr val="7F67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NoC</a:t>
              </a:r>
              <a:endParaRPr lang="en-US" dirty="0" smtClean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46761" y="2086108"/>
              <a:ext cx="689655" cy="707323"/>
            </a:xfrm>
            <a:prstGeom prst="rect">
              <a:avLst/>
            </a:prstGeom>
            <a:solidFill>
              <a:srgbClr val="A7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PE</a:t>
              </a:r>
              <a:endParaRPr lang="en-US" sz="24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546761" y="2956530"/>
              <a:ext cx="689655" cy="707323"/>
            </a:xfrm>
            <a:prstGeom prst="rect">
              <a:avLst/>
            </a:prstGeom>
            <a:solidFill>
              <a:srgbClr val="A7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PE</a:t>
              </a:r>
              <a:endParaRPr lang="en-US" sz="240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546761" y="3826953"/>
              <a:ext cx="689655" cy="707323"/>
            </a:xfrm>
            <a:prstGeom prst="rect">
              <a:avLst/>
            </a:prstGeom>
            <a:solidFill>
              <a:srgbClr val="A7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PE</a:t>
              </a:r>
              <a:endParaRPr lang="en-US" sz="24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546761" y="4756743"/>
              <a:ext cx="689655" cy="679340"/>
            </a:xfrm>
            <a:prstGeom prst="rect">
              <a:avLst/>
            </a:prstGeom>
            <a:solidFill>
              <a:srgbClr val="A7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PE</a:t>
              </a:r>
              <a:endParaRPr lang="en-US" sz="24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029200" y="1998257"/>
              <a:ext cx="3322627" cy="3505970"/>
            </a:xfrm>
            <a:prstGeom prst="rect">
              <a:avLst/>
            </a:prstGeom>
            <a:noFill/>
            <a:ln>
              <a:solidFill>
                <a:srgbClr val="4E50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022719" y="1623302"/>
            <a:ext cx="1211223" cy="1341790"/>
            <a:chOff x="6053641" y="2378953"/>
            <a:chExt cx="1583196" cy="1753861"/>
          </a:xfrm>
        </p:grpSpPr>
        <p:cxnSp>
          <p:nvCxnSpPr>
            <p:cNvPr id="36" name="Straight Arrow Connector 35"/>
            <p:cNvCxnSpPr/>
            <p:nvPr/>
          </p:nvCxnSpPr>
          <p:spPr>
            <a:xfrm>
              <a:off x="6053641" y="3701195"/>
              <a:ext cx="358134" cy="0"/>
            </a:xfrm>
            <a:prstGeom prst="straightConnector1">
              <a:avLst/>
            </a:prstGeom>
            <a:ln w="53975">
              <a:solidFill>
                <a:srgbClr val="FF0000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7249975" y="2378953"/>
              <a:ext cx="386862" cy="1"/>
            </a:xfrm>
            <a:prstGeom prst="straightConnector1">
              <a:avLst/>
            </a:prstGeom>
            <a:ln w="53975">
              <a:solidFill>
                <a:srgbClr val="FF0000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7249975" y="4132813"/>
              <a:ext cx="386862" cy="1"/>
            </a:xfrm>
            <a:prstGeom prst="straightConnector1">
              <a:avLst/>
            </a:prstGeom>
            <a:ln w="53975">
              <a:solidFill>
                <a:srgbClr val="FF0000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Content Placeholder 2"/>
          <p:cNvSpPr txBox="1">
            <a:spLocks/>
          </p:cNvSpPr>
          <p:nvPr/>
        </p:nvSpPr>
        <p:spPr>
          <a:xfrm>
            <a:off x="3651868" y="4062904"/>
            <a:ext cx="1952925" cy="432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400" b="1" dirty="0" smtClean="0"/>
              <a:t>Collection</a:t>
            </a:r>
            <a:endParaRPr lang="en-US" sz="2400" dirty="0" smtClean="0"/>
          </a:p>
        </p:txBody>
      </p:sp>
      <p:grpSp>
        <p:nvGrpSpPr>
          <p:cNvPr id="43" name="Group 42"/>
          <p:cNvGrpSpPr/>
          <p:nvPr/>
        </p:nvGrpSpPr>
        <p:grpSpPr>
          <a:xfrm>
            <a:off x="6185700" y="1344916"/>
            <a:ext cx="2546780" cy="2687312"/>
            <a:chOff x="609600" y="1998257"/>
            <a:chExt cx="3322627" cy="3505970"/>
          </a:xfrm>
        </p:grpSpPr>
        <p:sp>
          <p:nvSpPr>
            <p:cNvPr id="44" name="Rectangle 43"/>
            <p:cNvSpPr/>
            <p:nvPr/>
          </p:nvSpPr>
          <p:spPr>
            <a:xfrm>
              <a:off x="673365" y="2080608"/>
              <a:ext cx="910245" cy="3362804"/>
            </a:xfrm>
            <a:prstGeom prst="rect">
              <a:avLst/>
            </a:prstGeom>
            <a:solidFill>
              <a:srgbClr val="8A4F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PB</a:t>
              </a:r>
              <a:endParaRPr lang="en-US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941744" y="2080608"/>
              <a:ext cx="807236" cy="3362804"/>
            </a:xfrm>
            <a:prstGeom prst="rect">
              <a:avLst/>
            </a:prstGeom>
            <a:solidFill>
              <a:srgbClr val="7F67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NoC</a:t>
              </a:r>
              <a:endParaRPr lang="en-US" dirty="0" smtClean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127161" y="2086108"/>
              <a:ext cx="689655" cy="707323"/>
            </a:xfrm>
            <a:prstGeom prst="rect">
              <a:avLst/>
            </a:prstGeom>
            <a:solidFill>
              <a:srgbClr val="A7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PE</a:t>
              </a:r>
              <a:endParaRPr lang="en-US" sz="2400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127161" y="2956530"/>
              <a:ext cx="689655" cy="707323"/>
            </a:xfrm>
            <a:prstGeom prst="rect">
              <a:avLst/>
            </a:prstGeom>
            <a:solidFill>
              <a:srgbClr val="A7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PE</a:t>
              </a:r>
              <a:endParaRPr lang="en-US" sz="2400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127161" y="3826953"/>
              <a:ext cx="689655" cy="707323"/>
            </a:xfrm>
            <a:prstGeom prst="rect">
              <a:avLst/>
            </a:prstGeom>
            <a:solidFill>
              <a:srgbClr val="A7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PE</a:t>
              </a:r>
              <a:endParaRPr lang="en-US" sz="24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127161" y="4756743"/>
              <a:ext cx="689655" cy="679340"/>
            </a:xfrm>
            <a:prstGeom prst="rect">
              <a:avLst/>
            </a:prstGeom>
            <a:solidFill>
              <a:srgbClr val="A7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PE</a:t>
              </a:r>
              <a:endParaRPr lang="en-US" sz="24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09600" y="1998257"/>
              <a:ext cx="3322627" cy="3505970"/>
            </a:xfrm>
            <a:prstGeom prst="rect">
              <a:avLst/>
            </a:prstGeom>
            <a:noFill/>
            <a:ln>
              <a:solidFill>
                <a:srgbClr val="4E50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187051" y="5590286"/>
            <a:ext cx="4776916" cy="986644"/>
            <a:chOff x="68532" y="5423767"/>
            <a:chExt cx="4776916" cy="986644"/>
          </a:xfrm>
        </p:grpSpPr>
        <p:sp>
          <p:nvSpPr>
            <p:cNvPr id="61" name="TextBox 60"/>
            <p:cNvSpPr txBox="1"/>
            <p:nvPr/>
          </p:nvSpPr>
          <p:spPr>
            <a:xfrm>
              <a:off x="68533" y="5423767"/>
              <a:ext cx="47555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Helvetica" charset="0"/>
                  <a:ea typeface="Helvetica" charset="0"/>
                  <a:cs typeface="Helvetica" charset="0"/>
                </a:rPr>
                <a:t>* PB:</a:t>
              </a:r>
              <a:r>
                <a:rPr lang="en-US" sz="1600" dirty="0" smtClean="0">
                  <a:latin typeface="Helvetica" charset="0"/>
                  <a:ea typeface="Helvetica" charset="0"/>
                  <a:cs typeface="Helvetica" charset="0"/>
                </a:rPr>
                <a:t> </a:t>
              </a:r>
              <a:r>
                <a:rPr lang="en-US" sz="1600" dirty="0" err="1" smtClean="0">
                  <a:latin typeface="Helvetica" charset="0"/>
                  <a:ea typeface="Helvetica" charset="0"/>
                  <a:cs typeface="Helvetica" charset="0"/>
                </a:rPr>
                <a:t>Prefetch</a:t>
              </a:r>
              <a:r>
                <a:rPr lang="en-US" sz="1600" dirty="0" smtClean="0">
                  <a:latin typeface="Helvetica" charset="0"/>
                  <a:ea typeface="Helvetica" charset="0"/>
                  <a:cs typeface="Helvetica" charset="0"/>
                </a:rPr>
                <a:t> buffer (Global buffer)</a:t>
              </a:r>
              <a:endParaRPr lang="en-US" sz="16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8533" y="5733303"/>
              <a:ext cx="4776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Helvetica" charset="0"/>
                  <a:ea typeface="Helvetica" charset="0"/>
                  <a:cs typeface="Helvetica" charset="0"/>
                </a:rPr>
                <a:t>* </a:t>
              </a:r>
              <a:r>
                <a:rPr lang="en-US" sz="1600" b="1" dirty="0" err="1" smtClean="0">
                  <a:latin typeface="Helvetica" charset="0"/>
                  <a:ea typeface="Helvetica" charset="0"/>
                  <a:cs typeface="Helvetica" charset="0"/>
                </a:rPr>
                <a:t>NoC</a:t>
              </a:r>
              <a:r>
                <a:rPr lang="en-US" sz="1600" b="1" dirty="0" smtClean="0">
                  <a:latin typeface="Helvetica" charset="0"/>
                  <a:ea typeface="Helvetica" charset="0"/>
                  <a:cs typeface="Helvetica" charset="0"/>
                </a:rPr>
                <a:t>: </a:t>
              </a:r>
              <a:r>
                <a:rPr lang="en-US" sz="1600" dirty="0" smtClean="0">
                  <a:latin typeface="Helvetica" charset="0"/>
                  <a:ea typeface="Helvetica" charset="0"/>
                  <a:cs typeface="Helvetica" charset="0"/>
                </a:rPr>
                <a:t>Network-on-Chip (Interconnection </a:t>
              </a:r>
              <a:r>
                <a:rPr lang="en-US" sz="1600" dirty="0">
                  <a:latin typeface="Helvetica" charset="0"/>
                  <a:ea typeface="Helvetica" charset="0"/>
                  <a:cs typeface="Helvetica" charset="0"/>
                </a:rPr>
                <a:t>n</a:t>
              </a:r>
              <a:r>
                <a:rPr lang="en-US" sz="1600" dirty="0" smtClean="0">
                  <a:latin typeface="Helvetica" charset="0"/>
                  <a:ea typeface="Helvetica" charset="0"/>
                  <a:cs typeface="Helvetica" charset="0"/>
                </a:rPr>
                <a:t>etwork)</a:t>
              </a:r>
              <a:endParaRPr lang="en-US" sz="16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8532" y="6071857"/>
              <a:ext cx="41187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Helvetica" charset="0"/>
                  <a:ea typeface="Helvetica" charset="0"/>
                  <a:cs typeface="Helvetica" charset="0"/>
                </a:rPr>
                <a:t>* PE: </a:t>
              </a:r>
              <a:r>
                <a:rPr lang="en-US" sz="1600" dirty="0" smtClean="0">
                  <a:latin typeface="Helvetica" charset="0"/>
                  <a:ea typeface="Helvetica" charset="0"/>
                  <a:cs typeface="Helvetica" charset="0"/>
                </a:rPr>
                <a:t>Processing </a:t>
              </a:r>
              <a:r>
                <a:rPr lang="en-US" sz="1600" dirty="0">
                  <a:latin typeface="Helvetica" charset="0"/>
                  <a:ea typeface="Helvetica" charset="0"/>
                  <a:cs typeface="Helvetica" charset="0"/>
                </a:rPr>
                <a:t>e</a:t>
              </a:r>
              <a:r>
                <a:rPr lang="en-US" sz="1600" dirty="0" smtClean="0">
                  <a:latin typeface="Helvetica" charset="0"/>
                  <a:ea typeface="Helvetica" charset="0"/>
                  <a:cs typeface="Helvetica" charset="0"/>
                </a:rPr>
                <a:t>lement (Compute units)</a:t>
              </a:r>
              <a:endParaRPr lang="en-US" sz="16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cxnSp>
        <p:nvCxnSpPr>
          <p:cNvPr id="66" name="Straight Arrow Connector 65"/>
          <p:cNvCxnSpPr/>
          <p:nvPr/>
        </p:nvCxnSpPr>
        <p:spPr>
          <a:xfrm>
            <a:off x="7818120" y="1733142"/>
            <a:ext cx="301752" cy="0"/>
          </a:xfrm>
          <a:prstGeom prst="straightConnector1">
            <a:avLst/>
          </a:prstGeom>
          <a:ln w="53975">
            <a:solidFill>
              <a:srgbClr val="FF0000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7818120" y="2260006"/>
            <a:ext cx="301752" cy="4381"/>
          </a:xfrm>
          <a:prstGeom prst="straightConnector1">
            <a:avLst/>
          </a:prstGeom>
          <a:ln w="53975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7818120" y="2492987"/>
            <a:ext cx="301752" cy="0"/>
          </a:xfrm>
          <a:prstGeom prst="straightConnector1">
            <a:avLst/>
          </a:prstGeom>
          <a:ln w="53975">
            <a:solidFill>
              <a:srgbClr val="FF0000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7818120" y="2887247"/>
            <a:ext cx="301752" cy="0"/>
          </a:xfrm>
          <a:prstGeom prst="straightConnector1">
            <a:avLst/>
          </a:prstGeom>
          <a:ln w="53975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7818120" y="3152492"/>
            <a:ext cx="301752" cy="0"/>
          </a:xfrm>
          <a:prstGeom prst="straightConnector1">
            <a:avLst/>
          </a:prstGeom>
          <a:ln w="53975">
            <a:solidFill>
              <a:srgbClr val="FF0000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7818120" y="3623900"/>
            <a:ext cx="301752" cy="0"/>
          </a:xfrm>
          <a:prstGeom prst="straightConnector1">
            <a:avLst/>
          </a:prstGeom>
          <a:ln w="53975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ontent Placeholder 2"/>
          <p:cNvSpPr txBox="1">
            <a:spLocks/>
          </p:cNvSpPr>
          <p:nvPr/>
        </p:nvSpPr>
        <p:spPr>
          <a:xfrm>
            <a:off x="5975549" y="4059992"/>
            <a:ext cx="2967082" cy="432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400" b="1" dirty="0" smtClean="0"/>
              <a:t>Local Forwarding</a:t>
            </a:r>
            <a:endParaRPr lang="en-US" sz="2400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3391" y="6595457"/>
            <a:ext cx="5762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* H. Kwon et al., Rethinking </a:t>
            </a:r>
            <a:r>
              <a:rPr lang="en-US" sz="1200" dirty="0" err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NoCs</a:t>
            </a:r>
            <a:r>
              <a:rPr lang="en-US" sz="1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for Spatial DNN Accelerators, NOCS 2017</a:t>
            </a:r>
            <a:endParaRPr lang="en-US" sz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0" name="Content Placeholder 2"/>
          <p:cNvSpPr txBox="1">
            <a:spLocks/>
          </p:cNvSpPr>
          <p:nvPr/>
        </p:nvSpPr>
        <p:spPr>
          <a:xfrm>
            <a:off x="234632" y="4429499"/>
            <a:ext cx="2988401" cy="937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e.g.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weight distribution to PEs in weight-stationary accelerator</a:t>
            </a:r>
            <a:endParaRPr lang="en-US" sz="2000" b="1" dirty="0" smtClean="0">
              <a:solidFill>
                <a:srgbClr val="C00000"/>
              </a:solidFill>
            </a:endParaRPr>
          </a:p>
        </p:txBody>
      </p:sp>
      <p:sp>
        <p:nvSpPr>
          <p:cNvPr id="53" name="Content Placeholder 2"/>
          <p:cNvSpPr txBox="1">
            <a:spLocks/>
          </p:cNvSpPr>
          <p:nvPr/>
        </p:nvSpPr>
        <p:spPr>
          <a:xfrm>
            <a:off x="3128097" y="4429499"/>
            <a:ext cx="2784983" cy="1032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e.g.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output collection in output-stationary accelerator</a:t>
            </a:r>
            <a:endParaRPr lang="en-US" sz="2000" b="1" dirty="0" smtClean="0">
              <a:solidFill>
                <a:srgbClr val="C00000"/>
              </a:solidFill>
            </a:endParaRPr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6077764" y="4429499"/>
            <a:ext cx="2654716" cy="1060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e.g.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Input forwarding in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row-stationary accelerator</a:t>
            </a:r>
          </a:p>
        </p:txBody>
      </p:sp>
    </p:spTree>
    <p:extLst>
      <p:ext uri="{BB962C8B-B14F-4D97-AF65-F5344CB8AC3E}">
        <p14:creationId xmlns:p14="http://schemas.microsoft.com/office/powerpoint/2010/main" val="108789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39" grpId="0"/>
      <p:bldP spid="84" grpId="0"/>
      <p:bldP spid="50" grpId="0" build="p"/>
      <p:bldP spid="53" grpId="0" build="p"/>
      <p:bldP spid="5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Practical Approach: Minimal Switches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633728"/>
            <a:ext cx="5529558" cy="4462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46" y="5366888"/>
            <a:ext cx="279400" cy="292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46" y="5763173"/>
            <a:ext cx="279400" cy="292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2846" y="5680397"/>
            <a:ext cx="1897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Helvetica" charset="0"/>
                <a:ea typeface="Helvetica" charset="0"/>
                <a:cs typeface="Helvetica" charset="0"/>
              </a:rPr>
              <a:t>2 x 2 switch</a:t>
            </a:r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2846" y="5301508"/>
            <a:ext cx="1897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3 x 2 switch</a:t>
            </a:r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47832" y="1281194"/>
            <a:ext cx="4095568" cy="1318671"/>
            <a:chOff x="247832" y="1281194"/>
            <a:chExt cx="4095568" cy="1318671"/>
          </a:xfrm>
        </p:grpSpPr>
        <p:sp>
          <p:nvSpPr>
            <p:cNvPr id="50" name="TextBox 49"/>
            <p:cNvSpPr txBox="1"/>
            <p:nvPr/>
          </p:nvSpPr>
          <p:spPr>
            <a:xfrm>
              <a:off x="247832" y="1281194"/>
              <a:ext cx="40955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Helvetica" charset="0"/>
                  <a:ea typeface="Helvetica" charset="0"/>
                  <a:cs typeface="Helvetica" charset="0"/>
                </a:rPr>
                <a:t>One port for </a:t>
              </a:r>
              <a:r>
                <a:rPr lang="en-US" sz="2400" dirty="0" smtClean="0">
                  <a:solidFill>
                    <a:srgbClr val="C00000"/>
                  </a:solidFill>
                  <a:latin typeface="Helvetica" charset="0"/>
                  <a:ea typeface="Helvetica" charset="0"/>
                  <a:cs typeface="Helvetica" charset="0"/>
                </a:rPr>
                <a:t>distribution</a:t>
              </a:r>
            </a:p>
            <a:p>
              <a:r>
                <a:rPr lang="en-US" sz="2400" dirty="0" smtClean="0">
                  <a:latin typeface="Helvetica" charset="0"/>
                  <a:ea typeface="Helvetica" charset="0"/>
                  <a:cs typeface="Helvetica" charset="0"/>
                </a:rPr>
                <a:t>One port for </a:t>
              </a:r>
              <a:r>
                <a:rPr lang="en-US" sz="2400" dirty="0" smtClean="0">
                  <a:solidFill>
                    <a:srgbClr val="C00000"/>
                  </a:solidFill>
                  <a:latin typeface="Helvetica" charset="0"/>
                  <a:ea typeface="Helvetica" charset="0"/>
                  <a:cs typeface="Helvetica" charset="0"/>
                </a:rPr>
                <a:t>local forwarding</a:t>
              </a:r>
              <a:endParaRPr lang="en-US" sz="24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cxnSp>
          <p:nvCxnSpPr>
            <p:cNvPr id="9" name="Straight Arrow Connector 8"/>
            <p:cNvCxnSpPr>
              <a:stCxn id="50" idx="2"/>
            </p:cNvCxnSpPr>
            <p:nvPr/>
          </p:nvCxnSpPr>
          <p:spPr>
            <a:xfrm>
              <a:off x="2295616" y="2112191"/>
              <a:ext cx="371384" cy="48767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73446" y="3629605"/>
            <a:ext cx="4322354" cy="1684119"/>
            <a:chOff x="1365692" y="1797235"/>
            <a:chExt cx="4322354" cy="1684119"/>
          </a:xfrm>
        </p:grpSpPr>
        <p:sp>
          <p:nvSpPr>
            <p:cNvPr id="18" name="TextBox 17"/>
            <p:cNvSpPr txBox="1"/>
            <p:nvPr/>
          </p:nvSpPr>
          <p:spPr>
            <a:xfrm>
              <a:off x="1365692" y="2650357"/>
              <a:ext cx="43223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Helvetica" charset="0"/>
                  <a:ea typeface="Helvetica" charset="0"/>
                  <a:cs typeface="Helvetica" charset="0"/>
                </a:rPr>
                <a:t>Two ports for </a:t>
              </a:r>
              <a:r>
                <a:rPr lang="en-US" sz="2400" dirty="0" smtClean="0">
                  <a:solidFill>
                    <a:srgbClr val="C00000"/>
                  </a:solidFill>
                  <a:latin typeface="Helvetica" charset="0"/>
                  <a:ea typeface="Helvetica" charset="0"/>
                  <a:cs typeface="Helvetica" charset="0"/>
                </a:rPr>
                <a:t>collection </a:t>
              </a:r>
            </a:p>
            <a:p>
              <a:r>
                <a:rPr lang="en-US" sz="2400" dirty="0" smtClean="0">
                  <a:latin typeface="Helvetica" charset="0"/>
                  <a:ea typeface="Helvetica" charset="0"/>
                  <a:cs typeface="Helvetica" charset="0"/>
                </a:rPr>
                <a:t>Extra port for </a:t>
              </a:r>
              <a:r>
                <a:rPr lang="en-US" sz="2400" dirty="0" smtClean="0">
                  <a:solidFill>
                    <a:srgbClr val="C00000"/>
                  </a:solidFill>
                  <a:latin typeface="Helvetica" charset="0"/>
                  <a:ea typeface="Helvetica" charset="0"/>
                  <a:cs typeface="Helvetica" charset="0"/>
                </a:rPr>
                <a:t>flexible mapping</a:t>
              </a:r>
              <a:endParaRPr lang="en-US" sz="24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cxnSp>
          <p:nvCxnSpPr>
            <p:cNvPr id="19" name="Straight Arrow Connector 18"/>
            <p:cNvCxnSpPr>
              <a:stCxn id="18" idx="0"/>
            </p:cNvCxnSpPr>
            <p:nvPr/>
          </p:nvCxnSpPr>
          <p:spPr>
            <a:xfrm flipV="1">
              <a:off x="3526869" y="1797235"/>
              <a:ext cx="560977" cy="85312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61877" y="2978418"/>
            <a:ext cx="8420245" cy="288898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Using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these minimal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switches...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How do we design a </a:t>
            </a:r>
            <a:r>
              <a:rPr lang="en-US" sz="24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specialized connectivity (topology)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allowing flexible mapping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?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18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686800" cy="685800"/>
          </a:xfrm>
        </p:spPr>
        <p:txBody>
          <a:bodyPr>
            <a:noAutofit/>
          </a:bodyPr>
          <a:lstStyle/>
          <a:p>
            <a:r>
              <a:rPr lang="en-US" b="1" dirty="0" smtClean="0"/>
              <a:t>Connectivity: Distribution of Weights/Inputs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728" y="1623060"/>
            <a:ext cx="5608875" cy="452628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743200" y="2667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760617" y="2667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278624" y="1905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295857" y="25146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865931" y="2667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295857" y="25146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269480" y="1905000"/>
            <a:ext cx="304800" cy="304800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330691" y="2680662"/>
            <a:ext cx="304800" cy="304800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848514" y="2754630"/>
            <a:ext cx="304800" cy="304800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247832" y="1345838"/>
            <a:ext cx="3753082" cy="1399595"/>
            <a:chOff x="247832" y="1345838"/>
            <a:chExt cx="3753082" cy="1399595"/>
          </a:xfrm>
        </p:grpSpPr>
        <p:sp>
          <p:nvSpPr>
            <p:cNvPr id="28" name="TextBox 27"/>
            <p:cNvSpPr txBox="1"/>
            <p:nvPr/>
          </p:nvSpPr>
          <p:spPr>
            <a:xfrm>
              <a:off x="247832" y="1345838"/>
              <a:ext cx="2419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Helvetica" charset="0"/>
                  <a:ea typeface="Helvetica" charset="0"/>
                  <a:cs typeface="Helvetica" charset="0"/>
                </a:rPr>
                <a:t>Extra bandwidth</a:t>
              </a:r>
              <a:endParaRPr lang="en-US" sz="24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cxnSp>
          <p:nvCxnSpPr>
            <p:cNvPr id="31" name="Straight Arrow Connector 30"/>
            <p:cNvCxnSpPr>
              <a:stCxn id="28" idx="3"/>
            </p:cNvCxnSpPr>
            <p:nvPr/>
          </p:nvCxnSpPr>
          <p:spPr>
            <a:xfrm>
              <a:off x="2667000" y="1576671"/>
              <a:ext cx="1333914" cy="93792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8" idx="3"/>
            </p:cNvCxnSpPr>
            <p:nvPr/>
          </p:nvCxnSpPr>
          <p:spPr>
            <a:xfrm>
              <a:off x="2667000" y="1576671"/>
              <a:ext cx="457200" cy="114138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8" idx="3"/>
            </p:cNvCxnSpPr>
            <p:nvPr/>
          </p:nvCxnSpPr>
          <p:spPr>
            <a:xfrm>
              <a:off x="2667000" y="1576671"/>
              <a:ext cx="1066800" cy="116876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42900" y="3304958"/>
            <a:ext cx="8458200" cy="3121711"/>
            <a:chOff x="342900" y="3304958"/>
            <a:chExt cx="8458200" cy="3121711"/>
          </a:xfrm>
        </p:grpSpPr>
        <p:sp>
          <p:nvSpPr>
            <p:cNvPr id="41" name="Rectangle 40"/>
            <p:cNvSpPr/>
            <p:nvPr/>
          </p:nvSpPr>
          <p:spPr>
            <a:xfrm>
              <a:off x="342900" y="3304958"/>
              <a:ext cx="8458200" cy="3121711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43016" y="3373944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Helvetica" charset="0"/>
                  <a:ea typeface="Helvetica" charset="0"/>
                  <a:cs typeface="Helvetica" charset="0"/>
                </a:rPr>
                <a:t>Features</a:t>
              </a:r>
              <a:endParaRPr lang="en-US" sz="2400" b="1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609600" y="3982384"/>
            <a:ext cx="7395003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Tree-based topology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Supports multicasting for </a:t>
            </a:r>
            <a:r>
              <a:rPr lang="en-US" sz="2400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spatial data reuse</a:t>
            </a:r>
          </a:p>
          <a:p>
            <a:pPr marL="800100" lvl="1" indent="-342900">
              <a:buFontTx/>
              <a:buChar char="-"/>
            </a:pPr>
            <a:endParaRPr lang="en-US" sz="2400" b="1" dirty="0" smtClean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AutoNum type="arabicPeriod"/>
            </a:pPr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Extra bandwidth near the top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Provides </a:t>
            </a:r>
            <a:r>
              <a:rPr lang="en-US" sz="2400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high bandwidth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 that enables multiple multicasting simultaneously</a:t>
            </a:r>
          </a:p>
        </p:txBody>
      </p:sp>
    </p:spTree>
    <p:extLst>
      <p:ext uri="{BB962C8B-B14F-4D97-AF65-F5344CB8AC3E}">
        <p14:creationId xmlns:p14="http://schemas.microsoft.com/office/powerpoint/2010/main" val="186335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104 -0.05463 L -0.31406 -0.05463 L -0.31302 0.06389 L -0.43802 0.08542 " pathEditMode="relative" ptsTypes="AAAAA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04 -0.03611 L -0.30313 -0.03727 L -0.304 0.09328 L -0.42795 0.11481 " pathEditMode="relative" ptsTypes="AAAAA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-0.00232 L -0.06441 0.02176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2" y="120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208 L 0.05521 0.0261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" y="120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0254 L 0.05608 0.02408 " pathEditMode="relative" ptsTypes="AA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532 L -0.03334 0.05556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303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11111E-6 L 0.03142 0.05556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277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532 L -0.03333 0.05556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303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5 0.04399 " pathEditMode="relative" ptsTypes="AA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2" grpId="0" animBg="1"/>
      <p:bldP spid="32" grpId="1" animBg="1"/>
      <p:bldP spid="11" grpId="0" animBg="1"/>
      <p:bldP spid="11" grpId="1" animBg="1"/>
      <p:bldP spid="17" grpId="0" animBg="1"/>
      <p:bldP spid="17" grpId="1" animBg="1"/>
      <p:bldP spid="17" grpId="2" animBg="1"/>
      <p:bldP spid="19" grpId="0" animBg="1"/>
      <p:bldP spid="19" grpId="1" animBg="1"/>
      <p:bldP spid="21" grpId="0" animBg="1"/>
      <p:bldP spid="21" grpId="1" animBg="1"/>
      <p:bldP spid="21" grpId="2" animBg="1"/>
      <p:bldP spid="23" grpId="1" animBg="1"/>
      <p:bldP spid="23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50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Connectivity: Collection of Outputs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728" y="1627632"/>
            <a:ext cx="5608875" cy="452628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8572" y="4789157"/>
            <a:ext cx="4000028" cy="948917"/>
            <a:chOff x="2159897" y="2963833"/>
            <a:chExt cx="4000028" cy="948917"/>
          </a:xfrm>
        </p:grpSpPr>
        <p:sp>
          <p:nvSpPr>
            <p:cNvPr id="20" name="TextBox 19"/>
            <p:cNvSpPr txBox="1"/>
            <p:nvPr/>
          </p:nvSpPr>
          <p:spPr>
            <a:xfrm>
              <a:off x="2159897" y="3451085"/>
              <a:ext cx="2419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Helvetica" charset="0"/>
                  <a:ea typeface="Helvetica" charset="0"/>
                  <a:cs typeface="Helvetica" charset="0"/>
                </a:rPr>
                <a:t>Extra bandwidth</a:t>
              </a:r>
              <a:endParaRPr lang="en-US" sz="24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cxnSp>
          <p:nvCxnSpPr>
            <p:cNvPr id="22" name="Straight Arrow Connector 21"/>
            <p:cNvCxnSpPr>
              <a:stCxn id="20" idx="3"/>
            </p:cNvCxnSpPr>
            <p:nvPr/>
          </p:nvCxnSpPr>
          <p:spPr>
            <a:xfrm flipV="1">
              <a:off x="4579065" y="2963833"/>
              <a:ext cx="1580860" cy="71808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71976" y="1950234"/>
            <a:ext cx="4400024" cy="2316966"/>
            <a:chOff x="2159897" y="3451085"/>
            <a:chExt cx="4400024" cy="2316966"/>
          </a:xfrm>
        </p:grpSpPr>
        <p:sp>
          <p:nvSpPr>
            <p:cNvPr id="29" name="TextBox 28"/>
            <p:cNvSpPr txBox="1"/>
            <p:nvPr/>
          </p:nvSpPr>
          <p:spPr>
            <a:xfrm>
              <a:off x="2159897" y="3451085"/>
              <a:ext cx="15044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Helvetica" charset="0"/>
                  <a:ea typeface="Helvetica" charset="0"/>
                  <a:cs typeface="Helvetica" charset="0"/>
                </a:rPr>
                <a:t>Extra link</a:t>
              </a:r>
              <a:endParaRPr lang="en-US" sz="24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cxnSp>
          <p:nvCxnSpPr>
            <p:cNvPr id="30" name="Straight Arrow Connector 29"/>
            <p:cNvCxnSpPr>
              <a:stCxn id="29" idx="3"/>
            </p:cNvCxnSpPr>
            <p:nvPr/>
          </p:nvCxnSpPr>
          <p:spPr>
            <a:xfrm>
              <a:off x="3664321" y="3681918"/>
              <a:ext cx="2895600" cy="208613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2395728" y="3200400"/>
            <a:ext cx="3920331" cy="533401"/>
            <a:chOff x="2395728" y="3200400"/>
            <a:chExt cx="3920331" cy="533401"/>
          </a:xfrm>
        </p:grpSpPr>
        <p:sp>
          <p:nvSpPr>
            <p:cNvPr id="31" name="Rectangle 30"/>
            <p:cNvSpPr/>
            <p:nvPr/>
          </p:nvSpPr>
          <p:spPr>
            <a:xfrm>
              <a:off x="2395728" y="3200401"/>
              <a:ext cx="1642872" cy="533400"/>
            </a:xfrm>
            <a:prstGeom prst="rect">
              <a:avLst/>
            </a:prstGeom>
            <a:noFill/>
            <a:ln w="38100">
              <a:solidFill>
                <a:srgbClr val="043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72128" y="3200400"/>
              <a:ext cx="957072" cy="53340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062728" y="3200400"/>
              <a:ext cx="1253331" cy="533401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Oval 34"/>
          <p:cNvSpPr/>
          <p:nvPr/>
        </p:nvSpPr>
        <p:spPr>
          <a:xfrm>
            <a:off x="2457740" y="3346744"/>
            <a:ext cx="304800" cy="304800"/>
          </a:xfrm>
          <a:prstGeom prst="ellipse">
            <a:avLst/>
          </a:prstGeom>
          <a:solidFill>
            <a:srgbClr val="0435FF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015760" y="3346744"/>
            <a:ext cx="304800" cy="304800"/>
          </a:xfrm>
          <a:prstGeom prst="ellipse">
            <a:avLst/>
          </a:prstGeom>
          <a:solidFill>
            <a:srgbClr val="0435FF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561588" y="3346744"/>
            <a:ext cx="304800" cy="304800"/>
          </a:xfrm>
          <a:prstGeom prst="ellipse">
            <a:avLst/>
          </a:prstGeom>
          <a:solidFill>
            <a:srgbClr val="0435FF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125704" y="3346744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692160" y="3346744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224036" y="3340688"/>
            <a:ext cx="304800" cy="3048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777720" y="3340688"/>
            <a:ext cx="304800" cy="3048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752580" y="4070978"/>
            <a:ext cx="304800" cy="304800"/>
          </a:xfrm>
          <a:prstGeom prst="ellipse">
            <a:avLst/>
          </a:prstGeom>
          <a:solidFill>
            <a:srgbClr val="0435FF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768798" y="4077816"/>
            <a:ext cx="304800" cy="304800"/>
          </a:xfrm>
          <a:prstGeom prst="ellipse">
            <a:avLst/>
          </a:prstGeom>
          <a:solidFill>
            <a:srgbClr val="0435FF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985496" y="4086594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963904" y="4077816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093208" y="4087175"/>
            <a:ext cx="304800" cy="3048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062708" y="4067771"/>
            <a:ext cx="304800" cy="3048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296176" y="4558325"/>
            <a:ext cx="304800" cy="304800"/>
          </a:xfrm>
          <a:prstGeom prst="ellipse">
            <a:avLst/>
          </a:prstGeom>
          <a:solidFill>
            <a:srgbClr val="0435FF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528836" y="4573525"/>
            <a:ext cx="304800" cy="3048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985496" y="3948030"/>
            <a:ext cx="1238540" cy="564371"/>
          </a:xfrm>
          <a:prstGeom prst="rect">
            <a:avLst/>
          </a:prstGeom>
          <a:solidFill>
            <a:srgbClr val="FF3A6A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171976" y="2704634"/>
            <a:ext cx="3813520" cy="1525582"/>
            <a:chOff x="4842191" y="3273535"/>
            <a:chExt cx="3813520" cy="1525582"/>
          </a:xfrm>
        </p:grpSpPr>
        <p:sp>
          <p:nvSpPr>
            <p:cNvPr id="55" name="TextBox 54"/>
            <p:cNvSpPr txBox="1"/>
            <p:nvPr/>
          </p:nvSpPr>
          <p:spPr>
            <a:xfrm>
              <a:off x="4842191" y="3273535"/>
              <a:ext cx="15044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Helvetica" charset="0"/>
                  <a:ea typeface="Helvetica" charset="0"/>
                  <a:cs typeface="Helvetica" charset="0"/>
                </a:rPr>
                <a:t>Extra link</a:t>
              </a:r>
            </a:p>
            <a:p>
              <a:r>
                <a:rPr lang="en-US" sz="2400" dirty="0" smtClean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rPr>
                <a:t>enabled</a:t>
              </a:r>
            </a:p>
            <a:p>
              <a:r>
                <a:rPr lang="en-US" sz="2400" dirty="0" smtClean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rPr>
                <a:t>red VN </a:t>
              </a:r>
              <a:endParaRPr lang="en-US" sz="24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cxnSp>
          <p:nvCxnSpPr>
            <p:cNvPr id="56" name="Straight Arrow Connector 55"/>
            <p:cNvCxnSpPr>
              <a:stCxn id="55" idx="3"/>
              <a:endCxn id="53" idx="1"/>
            </p:cNvCxnSpPr>
            <p:nvPr/>
          </p:nvCxnSpPr>
          <p:spPr>
            <a:xfrm>
              <a:off x="6346615" y="3873700"/>
              <a:ext cx="2309096" cy="92541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/>
          <p:cNvSpPr txBox="1"/>
          <p:nvPr/>
        </p:nvSpPr>
        <p:spPr>
          <a:xfrm>
            <a:off x="171976" y="2056853"/>
            <a:ext cx="8743424" cy="449014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Augmented Reduction Tree (ART)</a:t>
            </a:r>
            <a:endParaRPr lang="en-US" sz="2800" b="1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9600" y="269486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Features</a:t>
            </a:r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09600" y="3234266"/>
            <a:ext cx="769620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Extra links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Supports </a:t>
            </a:r>
            <a:r>
              <a:rPr lang="en-US" sz="2400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non-blocking in-network reductions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for arbitrary virtual neuron sizes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Provides </a:t>
            </a:r>
            <a:r>
              <a:rPr lang="en-US" sz="2400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high compute unit utilization</a:t>
            </a:r>
          </a:p>
          <a:p>
            <a:pPr marL="800100" lvl="1" indent="-342900">
              <a:buFontTx/>
              <a:buChar char="-"/>
            </a:pPr>
            <a:endParaRPr lang="en-US" sz="2400" b="1" dirty="0" smtClean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AutoNum type="arabicPeriod"/>
            </a:pPr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Extra bandwidth near the root switch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Provides high bandwidth that enables </a:t>
            </a:r>
            <a:r>
              <a:rPr lang="en-US" sz="2400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multiple reduction (accumulation) simultaneously</a:t>
            </a:r>
          </a:p>
        </p:txBody>
      </p:sp>
    </p:spTree>
    <p:extLst>
      <p:ext uri="{BB962C8B-B14F-4D97-AF65-F5344CB8AC3E}">
        <p14:creationId xmlns:p14="http://schemas.microsoft.com/office/powerpoint/2010/main" val="61148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03298 0.10926 " pathEditMode="relative" ptsTypes="A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3299 0.10671 " pathEditMode="relative" ptsTypes="AA">
                                      <p:cBhvr>
                                        <p:cTn id="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03507 0.10926 " pathEditMode="relative" ptsTypes="AA">
                                      <p:cBhvr>
                                        <p:cTn id="4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3003 0.10949 " pathEditMode="relative" ptsTypes="AA">
                                      <p:cBhvr>
                                        <p:cTn id="4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02796 0.1081 " pathEditMode="relative" ptsTypes="AA">
                                      <p:cBhvr>
                                        <p:cTn id="5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3194 0.10532 " pathEditMode="relative" ptsTypes="AA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03489 0.11204 " pathEditMode="relative" ptsTypes="AA">
                                      <p:cBhvr>
                                        <p:cTn id="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06007 0.07593 " pathEditMode="relative" ptsTypes="AA">
                                      <p:cBhvr>
                                        <p:cTn id="8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5503 0.07199 " pathEditMode="relative" ptsTypes="AA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04201 0.0706 " pathEditMode="relative" ptsTypes="AA">
                                      <p:cBhvr>
                                        <p:cTn id="8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5798 0.07477 " pathEditMode="relative" ptsTypes="AA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10295 0.00278 " pathEditMode="relative" ptsTypes="AA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493 0.04514 L 0.04288 0.06528 L 0.04601 0.17593 " pathEditMode="relative" ptsTypes="AAAA">
                                      <p:cBhvr>
                                        <p:cTn id="1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893 0.02801 L 0.08681 0.09213 " pathEditMode="relative" ptsTypes="AAA">
                                      <p:cBhvr>
                                        <p:cTn id="11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2187 0.02662 L -0.08993 0.09074 " pathEditMode="relative" ptsTypes="AAA">
                                      <p:cBhvr>
                                        <p:cTn id="11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1" grpId="0" animBg="1"/>
      <p:bldP spid="51" grpId="1" animBg="1"/>
      <p:bldP spid="52" grpId="0" animBg="1"/>
      <p:bldP spid="52" grpId="1" animBg="1"/>
      <p:bldP spid="53" grpId="0" animBg="1"/>
      <p:bldP spid="58" grpId="0" animBg="1"/>
      <p:bldP spid="59" grpId="0"/>
      <p:bldP spid="60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Connectivity: Local Communication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3048" y="6131159"/>
            <a:ext cx="738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Enables </a:t>
            </a:r>
            <a:r>
              <a:rPr lang="en-US" sz="2400" b="1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spatio</a:t>
            </a:r>
            <a:r>
              <a:rPr lang="en-US" sz="2400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-temporal date reuse</a:t>
            </a:r>
            <a:endParaRPr lang="en-US" sz="2400" b="1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728" y="1627632"/>
            <a:ext cx="5608875" cy="452628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43200" y="3505200"/>
            <a:ext cx="3657600" cy="0"/>
            <a:chOff x="2743200" y="3505200"/>
            <a:chExt cx="3657600" cy="0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2743200" y="3505200"/>
              <a:ext cx="3048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276600" y="3505200"/>
              <a:ext cx="3048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3810000" y="3505200"/>
              <a:ext cx="3048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4343400" y="3505200"/>
              <a:ext cx="3048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953000" y="3505200"/>
              <a:ext cx="3048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486400" y="3505200"/>
              <a:ext cx="3048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6096000" y="3505200"/>
              <a:ext cx="3048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376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5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Motivation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DNN Compute &amp; Communication</a:t>
            </a: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MAERI Approach</a:t>
            </a:r>
          </a:p>
          <a:p>
            <a:r>
              <a:rPr lang="en-US" b="1" dirty="0" smtClean="0"/>
              <a:t>MAERI Architecture</a:t>
            </a:r>
          </a:p>
          <a:p>
            <a:r>
              <a:rPr lang="en-US" b="1" dirty="0" smtClean="0"/>
              <a:t>Evaluation</a:t>
            </a:r>
          </a:p>
          <a:p>
            <a:r>
              <a:rPr lang="en-US" b="1" dirty="0" smtClean="0"/>
              <a:t>Conclusion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190500" y="2971800"/>
            <a:ext cx="533400" cy="38099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Switch Microarchitecture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152400" y="6019800"/>
            <a:ext cx="3341768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smtClean="0">
                <a:latin typeface="Helvetica" charset="0"/>
                <a:ea typeface="Helvetica" charset="0"/>
                <a:cs typeface="Helvetica" charset="0"/>
              </a:rPr>
              <a:t>Light-weight structure </a:t>
            </a:r>
            <a:endParaRPr lang="en-US" sz="2400" b="1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728" y="1627632"/>
            <a:ext cx="5608875" cy="452628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72576" y="3808744"/>
            <a:ext cx="6152024" cy="2093976"/>
            <a:chOff x="172576" y="3808744"/>
            <a:chExt cx="6152024" cy="2093976"/>
          </a:xfrm>
        </p:grpSpPr>
        <p:grpSp>
          <p:nvGrpSpPr>
            <p:cNvPr id="43" name="Group 42"/>
            <p:cNvGrpSpPr/>
            <p:nvPr/>
          </p:nvGrpSpPr>
          <p:grpSpPr>
            <a:xfrm>
              <a:off x="172576" y="3808744"/>
              <a:ext cx="6152024" cy="2093976"/>
              <a:chOff x="3529611" y="1295400"/>
              <a:chExt cx="6152024" cy="2093976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 flipH="1" flipV="1">
                <a:off x="8654143" y="1295401"/>
                <a:ext cx="951292" cy="20880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angle 58"/>
              <p:cNvSpPr/>
              <p:nvPr/>
            </p:nvSpPr>
            <p:spPr>
              <a:xfrm>
                <a:off x="3529611" y="1295400"/>
                <a:ext cx="5124532" cy="2057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 flipH="1">
                <a:off x="8654143" y="1906256"/>
                <a:ext cx="1027492" cy="148312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3909035"/>
              <a:ext cx="4733988" cy="1957109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60384" y="1501152"/>
            <a:ext cx="6316616" cy="2141698"/>
            <a:chOff x="160384" y="1501152"/>
            <a:chExt cx="6316616" cy="2141698"/>
          </a:xfrm>
        </p:grpSpPr>
        <p:cxnSp>
          <p:nvCxnSpPr>
            <p:cNvPr id="62" name="Straight Connector 61"/>
            <p:cNvCxnSpPr/>
            <p:nvPr/>
          </p:nvCxnSpPr>
          <p:spPr>
            <a:xfrm flipH="1" flipV="1">
              <a:off x="5297108" y="1501152"/>
              <a:ext cx="1179892" cy="17682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 flipV="1">
              <a:off x="5297108" y="3566428"/>
              <a:ext cx="1179892" cy="7642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/>
          </p:nvGrpSpPr>
          <p:grpSpPr>
            <a:xfrm>
              <a:off x="160384" y="1509028"/>
              <a:ext cx="5124532" cy="2059770"/>
              <a:chOff x="160384" y="1509028"/>
              <a:chExt cx="5124532" cy="2059770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160384" y="1509028"/>
                <a:ext cx="5124532" cy="2057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4911" y="1560382"/>
                <a:ext cx="4739862" cy="200841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4378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MAERI DNN Accelerator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794" y="1275075"/>
            <a:ext cx="6896412" cy="52222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1600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C00000"/>
                </a:solidFill>
              </a:rPr>
              <a:t>(VN Construction)</a:t>
            </a:r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34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MAERI DNN </a:t>
            </a:r>
            <a:r>
              <a:rPr lang="en-US" b="1" dirty="0" smtClean="0"/>
              <a:t>Accelerator: Features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382000" cy="4953000"/>
          </a:xfrm>
        </p:spPr>
        <p:txBody>
          <a:bodyPr>
            <a:normAutofit/>
          </a:bodyPr>
          <a:lstStyle/>
          <a:p>
            <a:r>
              <a:rPr lang="en-US" b="1" dirty="0" smtClean="0"/>
              <a:t>Novel tree-based topology</a:t>
            </a:r>
          </a:p>
          <a:p>
            <a:pPr lvl="1"/>
            <a:r>
              <a:rPr lang="en-US" dirty="0" smtClean="0"/>
              <a:t>Provides </a:t>
            </a:r>
            <a:r>
              <a:rPr lang="en-US" b="1" dirty="0" smtClean="0">
                <a:solidFill>
                  <a:srgbClr val="C00000"/>
                </a:solidFill>
              </a:rPr>
              <a:t>near-non-blocking communication </a:t>
            </a:r>
            <a:r>
              <a:rPr lang="en-US" dirty="0" smtClean="0"/>
              <a:t>via reconfigurable links with </a:t>
            </a:r>
            <a:r>
              <a:rPr lang="en-US" b="1" dirty="0">
                <a:solidFill>
                  <a:srgbClr val="C00000"/>
                </a:solidFill>
              </a:rPr>
              <a:t>h</a:t>
            </a:r>
            <a:r>
              <a:rPr lang="en-US" b="1" dirty="0" smtClean="0">
                <a:solidFill>
                  <a:srgbClr val="C00000"/>
                </a:solidFill>
              </a:rPr>
              <a:t>igh-bandwidth</a:t>
            </a:r>
            <a:endParaRPr lang="en-US" dirty="0" smtClean="0"/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Support efficient irregular dataflow</a:t>
            </a:r>
            <a:r>
              <a:rPr lang="en-US" dirty="0" smtClean="0"/>
              <a:t> mapping</a:t>
            </a:r>
          </a:p>
          <a:p>
            <a:pPr lvl="1"/>
            <a:r>
              <a:rPr lang="en-US" dirty="0" smtClean="0"/>
              <a:t>Provides </a:t>
            </a:r>
            <a:r>
              <a:rPr lang="en-US" b="1" dirty="0" smtClean="0">
                <a:solidFill>
                  <a:srgbClr val="C01900"/>
                </a:solidFill>
              </a:rPr>
              <a:t>high utilization</a:t>
            </a:r>
            <a:r>
              <a:rPr lang="en-US" dirty="0" smtClean="0"/>
              <a:t> of compute units</a:t>
            </a:r>
          </a:p>
          <a:p>
            <a:endParaRPr lang="en-US" b="1" dirty="0" smtClean="0"/>
          </a:p>
          <a:p>
            <a:r>
              <a:rPr lang="en-US" b="1" dirty="0" smtClean="0"/>
              <a:t>Data reuse support</a:t>
            </a:r>
          </a:p>
          <a:p>
            <a:pPr lvl="1"/>
            <a:r>
              <a:rPr lang="en-US" b="1" dirty="0" smtClean="0"/>
              <a:t>Temporal:</a:t>
            </a:r>
            <a:r>
              <a:rPr lang="en-US" dirty="0" smtClean="0"/>
              <a:t> enabled via local buffers in </a:t>
            </a:r>
            <a:r>
              <a:rPr lang="en-US" dirty="0" err="1"/>
              <a:t>m</a:t>
            </a:r>
            <a:r>
              <a:rPr lang="en-US" dirty="0" err="1" smtClean="0"/>
              <a:t>ult</a:t>
            </a:r>
            <a:r>
              <a:rPr lang="en-US" dirty="0" smtClean="0"/>
              <a:t>. switches</a:t>
            </a:r>
          </a:p>
          <a:p>
            <a:pPr lvl="1"/>
            <a:r>
              <a:rPr lang="en-US" b="1" dirty="0" smtClean="0"/>
              <a:t>Spatial:</a:t>
            </a:r>
            <a:r>
              <a:rPr lang="en-US" dirty="0" smtClean="0"/>
              <a:t> enabled via multicasting in distribution tree</a:t>
            </a:r>
          </a:p>
          <a:p>
            <a:pPr lvl="1"/>
            <a:r>
              <a:rPr lang="en-US" b="1" dirty="0" err="1" smtClean="0"/>
              <a:t>Spatio</a:t>
            </a:r>
            <a:r>
              <a:rPr lang="en-US" b="1" dirty="0" smtClean="0"/>
              <a:t>-Temporal:</a:t>
            </a:r>
            <a:r>
              <a:rPr lang="en-US" dirty="0" smtClean="0"/>
              <a:t> enabled via forwarding links between multiplier switches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36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MAERI DNN Accelerator: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4953000"/>
          </a:xfrm>
        </p:spPr>
        <p:txBody>
          <a:bodyPr>
            <a:normAutofit/>
          </a:bodyPr>
          <a:lstStyle/>
          <a:p>
            <a:r>
              <a:rPr lang="en-US" b="1" dirty="0" smtClean="0"/>
              <a:t>Regular/Irregular Dataflow Support</a:t>
            </a:r>
          </a:p>
          <a:p>
            <a:pPr lvl="1"/>
            <a:r>
              <a:rPr lang="en-US" dirty="0" smtClean="0"/>
              <a:t>Dense convolution</a:t>
            </a:r>
          </a:p>
          <a:p>
            <a:pPr lvl="1"/>
            <a:r>
              <a:rPr lang="en-US" dirty="0" smtClean="0"/>
              <a:t>Sparse convolution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ully-connected layer</a:t>
            </a:r>
          </a:p>
          <a:p>
            <a:pPr lvl="1"/>
            <a:r>
              <a:rPr lang="en-US" dirty="0" smtClean="0"/>
              <a:t>LSTM</a:t>
            </a:r>
          </a:p>
          <a:p>
            <a:pPr lvl="1"/>
            <a:r>
              <a:rPr lang="en-US" dirty="0" smtClean="0"/>
              <a:t>Cross-layer fusion</a:t>
            </a:r>
          </a:p>
          <a:p>
            <a:pPr lvl="1"/>
            <a:r>
              <a:rPr lang="en-US" dirty="0" smtClean="0"/>
              <a:t>...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219200" y="4724400"/>
            <a:ext cx="2667000" cy="533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Details </a:t>
            </a:r>
            <a:r>
              <a:rPr lang="en-US" sz="2400" smtClean="0"/>
              <a:t>in paper!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68907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 smtClean="0">
                <a:latin typeface="Helvetica" panose="020B0500000000000000" pitchFamily="34" charset="0"/>
              </a:rPr>
              <a:t>DNN Accelerator</a:t>
            </a:r>
            <a:endParaRPr lang="ko-KR" altLang="en-US" sz="3600" b="1" dirty="0">
              <a:latin typeface="Helvetica" panose="020B0500000000000000" pitchFamily="34" charset="0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5800" y="1444752"/>
            <a:ext cx="5181600" cy="47274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924549" y="1487424"/>
            <a:ext cx="3086100" cy="10652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3000" b="1" dirty="0" smtClean="0"/>
              <a:t>Underutilized</a:t>
            </a:r>
          </a:p>
          <a:p>
            <a:r>
              <a:rPr lang="en-US" sz="3000" b="1" dirty="0">
                <a:solidFill>
                  <a:srgbClr val="C00000"/>
                </a:solidFill>
              </a:rPr>
              <a:t>c</a:t>
            </a:r>
            <a:r>
              <a:rPr lang="en-US" sz="3000" b="1" dirty="0" smtClean="0">
                <a:solidFill>
                  <a:srgbClr val="C00000"/>
                </a:solidFill>
              </a:rPr>
              <a:t>ompute </a:t>
            </a:r>
            <a:r>
              <a:rPr lang="en-US" sz="3000" b="1" dirty="0">
                <a:solidFill>
                  <a:srgbClr val="C00000"/>
                </a:solidFill>
              </a:rPr>
              <a:t>u</a:t>
            </a:r>
            <a:r>
              <a:rPr lang="en-US" sz="3000" b="1" dirty="0" smtClean="0">
                <a:solidFill>
                  <a:srgbClr val="C00000"/>
                </a:solidFill>
              </a:rPr>
              <a:t>nits</a:t>
            </a:r>
            <a:endParaRPr lang="en-US" sz="3000" b="1" dirty="0">
              <a:solidFill>
                <a:srgbClr val="C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62472" y="2897124"/>
            <a:ext cx="2819400" cy="2581657"/>
            <a:chOff x="6062472" y="3292482"/>
            <a:chExt cx="2819400" cy="2581657"/>
          </a:xfrm>
        </p:grpSpPr>
        <p:sp>
          <p:nvSpPr>
            <p:cNvPr id="11" name="Title 1"/>
            <p:cNvSpPr txBox="1">
              <a:spLocks/>
            </p:cNvSpPr>
            <p:nvPr/>
          </p:nvSpPr>
          <p:spPr>
            <a:xfrm>
              <a:off x="6062472" y="4427862"/>
              <a:ext cx="2819400" cy="144627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</a:lstStyle>
            <a:p>
              <a:r>
                <a:rPr lang="en-US" sz="3000" b="1" dirty="0" smtClean="0"/>
                <a:t>- Increased total </a:t>
              </a:r>
              <a:r>
                <a:rPr lang="en-US" sz="3000" b="1" dirty="0" smtClean="0">
                  <a:solidFill>
                    <a:srgbClr val="C00000"/>
                  </a:solidFill>
                </a:rPr>
                <a:t>runtime</a:t>
              </a:r>
            </a:p>
            <a:p>
              <a:r>
                <a:rPr lang="en-US" sz="3000" b="1" dirty="0" smtClean="0"/>
                <a:t>- More </a:t>
              </a:r>
              <a:r>
                <a:rPr lang="en-US" sz="3000" b="1" dirty="0" smtClean="0">
                  <a:solidFill>
                    <a:srgbClr val="C00000"/>
                  </a:solidFill>
                </a:rPr>
                <a:t>energy</a:t>
              </a:r>
              <a:endParaRPr lang="en-US" sz="3000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 rot="5400000">
              <a:off x="6982144" y="3378197"/>
              <a:ext cx="970910" cy="799479"/>
            </a:xfrm>
            <a:prstGeom prst="rightArrow">
              <a:avLst/>
            </a:prstGeom>
            <a:solidFill>
              <a:srgbClr val="FFDD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1752600" y="6019800"/>
            <a:ext cx="3467100" cy="6835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b="1" smtClean="0"/>
              <a:t>DNN Accelerator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444752"/>
            <a:ext cx="2057400" cy="2057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752" y="1444752"/>
            <a:ext cx="2057400" cy="2057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3959352"/>
            <a:ext cx="2057400" cy="2057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0752" y="3959352"/>
            <a:ext cx="2057400" cy="2057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001874" y="2608547"/>
            <a:ext cx="7140251" cy="209810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anchor="ctr" anchorCtr="0">
            <a:noAutofit/>
          </a:bodyPr>
          <a:lstStyle/>
          <a:p>
            <a:pPr marL="285750" indent="-285750">
              <a:buFontTx/>
              <a:buChar char="-"/>
            </a:pPr>
            <a:r>
              <a:rPr lang="en-US" sz="4000" b="1" dirty="0" smtClean="0">
                <a:solidFill>
                  <a:srgbClr val="C00000"/>
                </a:solidFill>
              </a:rPr>
              <a:t>Narrow interconnection</a:t>
            </a:r>
          </a:p>
          <a:p>
            <a:pPr marL="285750" indent="-285750">
              <a:buFontTx/>
              <a:buChar char="-"/>
            </a:pPr>
            <a:r>
              <a:rPr lang="en-US" sz="4000" b="1" dirty="0" smtClean="0">
                <a:solidFill>
                  <a:srgbClr val="C00000"/>
                </a:solidFill>
              </a:rPr>
              <a:t>Inflexible compute unit design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5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5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Motivation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DNN Compute &amp; Communication</a:t>
            </a: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MAERI Approach</a:t>
            </a: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MAERI Architecture</a:t>
            </a:r>
          </a:p>
          <a:p>
            <a:r>
              <a:rPr lang="en-US" b="1" dirty="0" smtClean="0"/>
              <a:t>Evaluation</a:t>
            </a:r>
          </a:p>
          <a:p>
            <a:r>
              <a:rPr lang="en-US" b="1" dirty="0" smtClean="0"/>
              <a:t>Conclusion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190500" y="3505200"/>
            <a:ext cx="533400" cy="38099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1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Evaluation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599"/>
          </a:xfrm>
        </p:spPr>
        <p:txBody>
          <a:bodyPr>
            <a:normAutofit/>
          </a:bodyPr>
          <a:lstStyle/>
          <a:p>
            <a:r>
              <a:rPr lang="en-US" b="1" dirty="0" smtClean="0"/>
              <a:t>Performance</a:t>
            </a:r>
          </a:p>
          <a:p>
            <a:pPr lvl="1"/>
            <a:r>
              <a:rPr lang="en-US" dirty="0" smtClean="0"/>
              <a:t>Dense workload: Convolution layer</a:t>
            </a:r>
          </a:p>
          <a:p>
            <a:pPr lvl="1"/>
            <a:r>
              <a:rPr lang="en-US" dirty="0" smtClean="0"/>
              <a:t>Irregular workload: Cross-layer workload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Impact of Interconnect</a:t>
            </a:r>
          </a:p>
          <a:p>
            <a:pPr lvl="1"/>
            <a:r>
              <a:rPr lang="en-US" dirty="0" smtClean="0"/>
              <a:t>Variable virtual neuron size</a:t>
            </a:r>
          </a:p>
          <a:p>
            <a:pPr lvl="1"/>
            <a:endParaRPr lang="en-US" dirty="0"/>
          </a:p>
          <a:p>
            <a:r>
              <a:rPr lang="en-US" b="1" dirty="0" smtClean="0"/>
              <a:t>Overhead</a:t>
            </a:r>
          </a:p>
          <a:p>
            <a:pPr lvl="1"/>
            <a:r>
              <a:rPr lang="en-US" dirty="0" smtClean="0"/>
              <a:t>Area/power overhead (post-synthesis)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190500" y="1447800"/>
            <a:ext cx="533400" cy="38099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5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Performance with </a:t>
            </a:r>
            <a:r>
              <a:rPr lang="en-US" b="1" dirty="0" smtClean="0"/>
              <a:t>Dense Workload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1908"/>
            <a:ext cx="8229600" cy="5274249"/>
          </a:xfrm>
        </p:spPr>
        <p:txBody>
          <a:bodyPr>
            <a:normAutofit/>
          </a:bodyPr>
          <a:lstStyle/>
          <a:p>
            <a:r>
              <a:rPr lang="en-US" b="1" dirty="0" smtClean="0"/>
              <a:t>Baseline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06328" y="5105400"/>
            <a:ext cx="2822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8x8 Systolic Array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7800" y="5025334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64-PE Row-stationary Accelerator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14252" y="5854343"/>
            <a:ext cx="1606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TPU-Style</a:t>
            </a:r>
            <a:endParaRPr lang="en-US" sz="24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84557" y="5854343"/>
            <a:ext cx="2136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Eyeriss</a:t>
            </a:r>
            <a:r>
              <a:rPr lang="en-US" sz="24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-Style</a:t>
            </a:r>
            <a:endParaRPr lang="en-US" sz="24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37" y="1849410"/>
            <a:ext cx="3793239" cy="31759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2388514"/>
            <a:ext cx="3048000" cy="2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9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Performance with </a:t>
            </a:r>
            <a:r>
              <a:rPr lang="en-US" b="1" dirty="0" smtClean="0"/>
              <a:t>Dense Workload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1909"/>
            <a:ext cx="8229600" cy="4112092"/>
          </a:xfrm>
        </p:spPr>
        <p:txBody>
          <a:bodyPr>
            <a:normAutofit/>
          </a:bodyPr>
          <a:lstStyle/>
          <a:p>
            <a:r>
              <a:rPr lang="en-US" b="1" dirty="0" smtClean="0"/>
              <a:t>Total Latency (Runtime)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19200" y="4749800"/>
            <a:ext cx="746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* Normalized to ideal case (100% utilization, 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nfinite bandwidth)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3887" y="5722736"/>
            <a:ext cx="823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In average, MAERI reduces runtime </a:t>
            </a:r>
            <a:r>
              <a:rPr lang="en-US" sz="2400" dirty="0" err="1" smtClean="0">
                <a:latin typeface="Helvetica" charset="0"/>
                <a:ea typeface="Helvetica" charset="0"/>
                <a:cs typeface="Helvetica" charset="0"/>
              </a:rPr>
              <a:t>upto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65%, 42% in avg.</a:t>
            </a:r>
            <a:endParaRPr lang="en-US" sz="2400" b="1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95500"/>
            <a:ext cx="6400800" cy="26543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438400" y="1650501"/>
            <a:ext cx="6248400" cy="2315618"/>
            <a:chOff x="-6000568" y="1102739"/>
            <a:chExt cx="6248400" cy="2315618"/>
          </a:xfrm>
        </p:grpSpPr>
        <p:sp>
          <p:nvSpPr>
            <p:cNvPr id="10" name="TextBox 9"/>
            <p:cNvSpPr txBox="1"/>
            <p:nvPr/>
          </p:nvSpPr>
          <p:spPr>
            <a:xfrm>
              <a:off x="-5848168" y="1102739"/>
              <a:ext cx="6096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Helvetica" charset="0"/>
                  <a:ea typeface="Helvetica" charset="0"/>
                  <a:cs typeface="Helvetica" charset="0"/>
                </a:rPr>
                <a:t>Foldings</a:t>
              </a:r>
              <a:r>
                <a:rPr lang="en-US" sz="2400" dirty="0" smtClean="0">
                  <a:latin typeface="Helvetica" charset="0"/>
                  <a:ea typeface="Helvetica" charset="0"/>
                  <a:cs typeface="Helvetica" charset="0"/>
                </a:rPr>
                <a:t> due to Large filter size(11x11, 5x5)</a:t>
              </a:r>
              <a:endParaRPr lang="en-US" sz="24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cxnSp>
          <p:nvCxnSpPr>
            <p:cNvPr id="12" name="Straight Arrow Connector 11"/>
            <p:cNvCxnSpPr>
              <a:stCxn id="10" idx="2"/>
            </p:cNvCxnSpPr>
            <p:nvPr/>
          </p:nvCxnSpPr>
          <p:spPr>
            <a:xfrm flipH="1">
              <a:off x="-6000568" y="1564404"/>
              <a:ext cx="3200400" cy="185395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0" idx="2"/>
            </p:cNvCxnSpPr>
            <p:nvPr/>
          </p:nvCxnSpPr>
          <p:spPr>
            <a:xfrm flipH="1">
              <a:off x="-5314768" y="1564404"/>
              <a:ext cx="2514600" cy="177192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511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Evaluation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5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Performance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Dense workload: Convolution layer</a:t>
            </a:r>
          </a:p>
          <a:p>
            <a:pPr lvl="1"/>
            <a:r>
              <a:rPr lang="en-US" dirty="0" smtClean="0"/>
              <a:t>Irregular workload: Cross-layer workload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Impact of the Interconnect</a:t>
            </a:r>
          </a:p>
          <a:p>
            <a:pPr lvl="1"/>
            <a:r>
              <a:rPr lang="en-US" dirty="0" smtClean="0"/>
              <a:t>Variable virtual neuron size</a:t>
            </a:r>
          </a:p>
          <a:p>
            <a:pPr lvl="1"/>
            <a:endParaRPr lang="en-US" dirty="0"/>
          </a:p>
          <a:p>
            <a:r>
              <a:rPr lang="en-US" b="1" dirty="0" smtClean="0"/>
              <a:t>Overhead</a:t>
            </a:r>
          </a:p>
          <a:p>
            <a:pPr lvl="1"/>
            <a:r>
              <a:rPr lang="en-US" dirty="0" smtClean="0"/>
              <a:t>Area/power overhead (post-synthesis)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190500" y="2362200"/>
            <a:ext cx="533400" cy="38099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4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Performance with </a:t>
            </a:r>
            <a:r>
              <a:rPr lang="en-US" b="1" dirty="0" smtClean="0"/>
              <a:t>Cross-layer Workload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2751"/>
            <a:ext cx="8229600" cy="533400"/>
          </a:xfrm>
        </p:spPr>
        <p:txBody>
          <a:bodyPr>
            <a:normAutofit/>
          </a:bodyPr>
          <a:lstStyle/>
          <a:p>
            <a:r>
              <a:rPr lang="en-US" b="1" dirty="0" smtClean="0"/>
              <a:t>Baseline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417" y="1705770"/>
            <a:ext cx="6867166" cy="38124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8416" y="5899323"/>
            <a:ext cx="3052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SCNN* Style, 64PEs</a:t>
            </a:r>
            <a:endParaRPr lang="en-US" sz="24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111" y="5518257"/>
            <a:ext cx="1943472" cy="10359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91" y="6595457"/>
            <a:ext cx="776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* A. </a:t>
            </a:r>
            <a:r>
              <a:rPr lang="en-US" sz="1200" dirty="0" err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Parashar</a:t>
            </a:r>
            <a:r>
              <a:rPr lang="en-US" sz="1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et al., SCNN: An Accelerator for Compressed-sparse Convolutional Neural Networks, ISCA 2017</a:t>
            </a:r>
            <a:endParaRPr lang="en-US" sz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6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Performance with Cross-layer Workload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533400"/>
          </a:xfrm>
        </p:spPr>
        <p:txBody>
          <a:bodyPr>
            <a:normAutofit/>
          </a:bodyPr>
          <a:lstStyle/>
          <a:p>
            <a:r>
              <a:rPr lang="en-US" b="1" dirty="0" smtClean="0"/>
              <a:t>Speed-up and Utilization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01751"/>
            <a:ext cx="8382000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2578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8-33% better utilization</a:t>
            </a:r>
            <a:endParaRPr lang="en-US" sz="24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5784502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23% speed-up in average</a:t>
            </a:r>
            <a:endParaRPr lang="en-US" sz="24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7000" y="5023745"/>
            <a:ext cx="2362200" cy="156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dirty="0" smtClean="0">
                <a:latin typeface="Helvetica" charset="0"/>
                <a:ea typeface="Helvetica" charset="0"/>
                <a:cs typeface="Helvetica" charset="0"/>
              </a:rPr>
              <a:t>Fused </a:t>
            </a:r>
            <a:r>
              <a:rPr lang="en-US" sz="1600" b="1" dirty="0" err="1" smtClean="0">
                <a:latin typeface="Helvetica" charset="0"/>
                <a:ea typeface="Helvetica" charset="0"/>
                <a:cs typeface="Helvetica" charset="0"/>
              </a:rPr>
              <a:t>Alexnet</a:t>
            </a:r>
            <a:endParaRPr lang="en-US" sz="1600" b="1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600" dirty="0" err="1" smtClean="0">
                <a:latin typeface="Helvetica" charset="0"/>
                <a:ea typeface="Helvetica" charset="0"/>
                <a:cs typeface="Helvetica" charset="0"/>
              </a:rPr>
              <a:t>MapA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: C1+C2+C3</a:t>
            </a:r>
          </a:p>
          <a:p>
            <a:r>
              <a:rPr lang="en-US" sz="1600" dirty="0" err="1" smtClean="0">
                <a:latin typeface="Helvetica" charset="0"/>
                <a:ea typeface="Helvetica" charset="0"/>
                <a:cs typeface="Helvetica" charset="0"/>
              </a:rPr>
              <a:t>MapB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: C2+C3+C4</a:t>
            </a:r>
          </a:p>
          <a:p>
            <a:r>
              <a:rPr lang="en-US" sz="1600" dirty="0" err="1" smtClean="0">
                <a:latin typeface="Helvetica" charset="0"/>
                <a:ea typeface="Helvetica" charset="0"/>
                <a:cs typeface="Helvetica" charset="0"/>
              </a:rPr>
              <a:t>MapC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: C3+C4+C5</a:t>
            </a:r>
          </a:p>
          <a:p>
            <a:r>
              <a:rPr lang="en-US" sz="1600" dirty="0" err="1" smtClean="0">
                <a:latin typeface="Helvetica" charset="0"/>
                <a:ea typeface="Helvetica" charset="0"/>
                <a:cs typeface="Helvetica" charset="0"/>
              </a:rPr>
              <a:t>MapD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: C1+C2+C3+C4</a:t>
            </a:r>
          </a:p>
          <a:p>
            <a:r>
              <a:rPr lang="en-US" sz="1600" dirty="0" err="1" smtClean="0">
                <a:latin typeface="Helvetica" charset="0"/>
                <a:ea typeface="Helvetica" charset="0"/>
                <a:cs typeface="Helvetica" charset="0"/>
              </a:rPr>
              <a:t>MapE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: C2+C3+C4+C5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Evaluation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5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Performance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Dense workload: Convolution layer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Irregular workload: Inter-layer workload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Impact of Interconnect</a:t>
            </a:r>
          </a:p>
          <a:p>
            <a:pPr lvl="1"/>
            <a:r>
              <a:rPr lang="en-US" dirty="0" smtClean="0"/>
              <a:t>Variable virtual neuron size</a:t>
            </a:r>
          </a:p>
          <a:p>
            <a:pPr lvl="1"/>
            <a:endParaRPr lang="en-US" dirty="0"/>
          </a:p>
          <a:p>
            <a:r>
              <a:rPr lang="en-US" b="1" dirty="0" smtClean="0"/>
              <a:t>Overhead</a:t>
            </a:r>
          </a:p>
          <a:p>
            <a:pPr lvl="1"/>
            <a:r>
              <a:rPr lang="en-US" dirty="0" smtClean="0"/>
              <a:t>Area/power overhead (post-synthesis)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190500" y="3276600"/>
            <a:ext cx="533400" cy="38099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Utilization with Various VN Size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2751"/>
            <a:ext cx="8229600" cy="533400"/>
          </a:xfrm>
        </p:spPr>
        <p:txBody>
          <a:bodyPr>
            <a:normAutofit/>
          </a:bodyPr>
          <a:lstStyle/>
          <a:p>
            <a:r>
              <a:rPr lang="en-US" b="1" dirty="0" smtClean="0"/>
              <a:t>Baseline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2133599"/>
            <a:ext cx="4229100" cy="2252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133599"/>
            <a:ext cx="4229100" cy="225288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4974542"/>
            <a:ext cx="8229600" cy="1350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/>
              <a:t>Base Tree Size = 16 (Increase tree size by 2 when mapped VN size is larger than current size)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25559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301"/>
            <a:ext cx="9144000" cy="2744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Utilization with Various VN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2751"/>
            <a:ext cx="8229600" cy="550482"/>
          </a:xfrm>
        </p:spPr>
        <p:txBody>
          <a:bodyPr>
            <a:normAutofit/>
          </a:bodyPr>
          <a:lstStyle/>
          <a:p>
            <a:r>
              <a:rPr lang="en-US" b="1" dirty="0" smtClean="0"/>
              <a:t>Workload: VGG-16 CONV6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39</a:t>
            </a:fld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4495800" y="3962400"/>
            <a:ext cx="1348740" cy="381000"/>
            <a:chOff x="4495800" y="3962400"/>
            <a:chExt cx="1348740" cy="381000"/>
          </a:xfrm>
        </p:grpSpPr>
        <p:cxnSp>
          <p:nvCxnSpPr>
            <p:cNvPr id="48" name="Straight Arrow Connector 47"/>
            <p:cNvCxnSpPr/>
            <p:nvPr/>
          </p:nvCxnSpPr>
          <p:spPr>
            <a:xfrm flipV="1">
              <a:off x="4495800" y="3962400"/>
              <a:ext cx="0" cy="3810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4625340" y="3974068"/>
              <a:ext cx="1219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Wide links</a:t>
              </a:r>
              <a:endParaRPr lang="en-US" b="1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495800" y="3048000"/>
            <a:ext cx="1828800" cy="914400"/>
            <a:chOff x="4495800" y="3048000"/>
            <a:chExt cx="1828800" cy="914400"/>
          </a:xfrm>
        </p:grpSpPr>
        <p:cxnSp>
          <p:nvCxnSpPr>
            <p:cNvPr id="50" name="Straight Arrow Connector 49"/>
            <p:cNvCxnSpPr/>
            <p:nvPr/>
          </p:nvCxnSpPr>
          <p:spPr>
            <a:xfrm flipV="1">
              <a:off x="4495800" y="3048000"/>
              <a:ext cx="0" cy="9144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4549140" y="3440668"/>
              <a:ext cx="17754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Augmented links</a:t>
              </a:r>
              <a:endParaRPr lang="en-US" b="1" dirty="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232537" y="3048000"/>
            <a:ext cx="1089661" cy="1295400"/>
            <a:chOff x="5615940" y="3048000"/>
            <a:chExt cx="1089661" cy="1295400"/>
          </a:xfrm>
        </p:grpSpPr>
        <p:sp>
          <p:nvSpPr>
            <p:cNvPr id="53" name="Left Brace 52"/>
            <p:cNvSpPr/>
            <p:nvPr/>
          </p:nvSpPr>
          <p:spPr>
            <a:xfrm rot="10800000">
              <a:off x="5615940" y="3048000"/>
              <a:ext cx="228600" cy="1295400"/>
            </a:xfrm>
            <a:prstGeom prst="lef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52159" y="3366700"/>
              <a:ext cx="85344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ART in MAERI</a:t>
              </a:r>
              <a:endParaRPr lang="en-US" b="1" dirty="0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48056" y="5957107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249% better utilization in average</a:t>
            </a:r>
            <a:endParaRPr lang="en-US" sz="24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43000" y="2667000"/>
            <a:ext cx="2743200" cy="381000"/>
            <a:chOff x="1143000" y="2667000"/>
            <a:chExt cx="2743200" cy="381000"/>
          </a:xfrm>
        </p:grpSpPr>
        <p:sp>
          <p:nvSpPr>
            <p:cNvPr id="7" name="Oval 6"/>
            <p:cNvSpPr/>
            <p:nvPr/>
          </p:nvSpPr>
          <p:spPr>
            <a:xfrm>
              <a:off x="1143000" y="2710301"/>
              <a:ext cx="304800" cy="33769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943100" y="2710301"/>
              <a:ext cx="304800" cy="33769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581400" y="2667000"/>
              <a:ext cx="304800" cy="33769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019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712081"/>
            <a:ext cx="8915400" cy="1205744"/>
          </a:xfrm>
        </p:spPr>
        <p:txBody>
          <a:bodyPr>
            <a:noAutofit/>
          </a:bodyPr>
          <a:lstStyle/>
          <a:p>
            <a:pPr algn="ctr"/>
            <a:r>
              <a:rPr lang="en-US" sz="3400" b="1" dirty="0" smtClean="0">
                <a:latin typeface="Helvetica" panose="020B0500000000000000" pitchFamily="34" charset="0"/>
              </a:rPr>
              <a:t>MAERI: Enabling Flexible Dataflow Mapping via Reconfigurable Interconnects</a:t>
            </a:r>
            <a:endParaRPr lang="en-US" sz="3400" b="1" dirty="0">
              <a:latin typeface="Helvetica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0" y="6220657"/>
            <a:ext cx="3657600" cy="533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ko-KR" sz="2400" dirty="0" smtClean="0">
                <a:latin typeface="Helvetica" panose="020B0500000000000000" pitchFamily="34" charset="0"/>
                <a:ea typeface="나눔고딕" pitchFamily="50" charset="-127"/>
              </a:rPr>
              <a:t>Mar 27, 2018</a:t>
            </a:r>
            <a:endParaRPr lang="en-US" altLang="ko-KR" sz="2400" dirty="0">
              <a:latin typeface="Helvetica" panose="020B0500000000000000" pitchFamily="34" charset="0"/>
              <a:ea typeface="나눔고딕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033083"/>
            <a:ext cx="8194964" cy="16319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ko-KR" sz="2400" dirty="0" smtClean="0">
                <a:latin typeface="Helvetica" panose="020B0500000000000000" pitchFamily="34" charset="0"/>
                <a:ea typeface="나눔고딕" pitchFamily="50" charset="-127"/>
              </a:rPr>
              <a:t>MAERI (</a:t>
            </a:r>
            <a:r>
              <a:rPr lang="en-US" altLang="ko-KR" sz="2400" dirty="0" smtClean="0">
                <a:latin typeface="Helvetica" panose="020B0500000000000000" pitchFamily="34" charset="0"/>
                <a:ea typeface="나눔고딕" pitchFamily="50" charset="-127"/>
                <a:hlinkClick r:id="rId3"/>
              </a:rPr>
              <a:t>http</a:t>
            </a:r>
            <a:r>
              <a:rPr lang="en-US" altLang="ko-KR" sz="2400" dirty="0">
                <a:latin typeface="Helvetica" panose="020B0500000000000000" pitchFamily="34" charset="0"/>
                <a:ea typeface="나눔고딕" pitchFamily="50" charset="-127"/>
                <a:hlinkClick r:id="rId3"/>
              </a:rPr>
              <a:t>://synergy.ece.gatech.edu/tools/maeri</a:t>
            </a:r>
            <a:r>
              <a:rPr lang="en-US" altLang="ko-KR" sz="2400" dirty="0" smtClean="0">
                <a:latin typeface="Helvetica" panose="020B0500000000000000" pitchFamily="34" charset="0"/>
                <a:ea typeface="나눔고딕" pitchFamily="50" charset="-127"/>
                <a:hlinkClick r:id="rId3"/>
              </a:rPr>
              <a:t>/</a:t>
            </a:r>
            <a:r>
              <a:rPr lang="en-US" altLang="ko-KR" sz="2400" dirty="0" smtClean="0">
                <a:latin typeface="Helvetica" panose="020B0500000000000000" pitchFamily="34" charset="0"/>
                <a:ea typeface="나눔고딕" pitchFamily="50" charset="-127"/>
              </a:rPr>
              <a:t>)</a:t>
            </a:r>
          </a:p>
          <a:p>
            <a:pPr algn="ctr"/>
            <a:endParaRPr lang="en-US" altLang="ko-KR" sz="2400" dirty="0" smtClean="0">
              <a:latin typeface="Helvetica" panose="020B0500000000000000" pitchFamily="34" charset="0"/>
              <a:ea typeface="나눔고딕" pitchFamily="50" charset="-127"/>
            </a:endParaRPr>
          </a:p>
          <a:p>
            <a:pPr algn="ctr"/>
            <a:r>
              <a:rPr lang="en-US" altLang="ko-KR" sz="2400" dirty="0" smtClean="0">
                <a:latin typeface="Helvetica" panose="020B0500000000000000" pitchFamily="34" charset="0"/>
                <a:ea typeface="나눔고딕" pitchFamily="50" charset="-127"/>
              </a:rPr>
              <a:t>Synergy </a:t>
            </a:r>
            <a:r>
              <a:rPr lang="en-US" altLang="ko-KR" sz="2400" dirty="0">
                <a:latin typeface="Helvetica" panose="020B0500000000000000" pitchFamily="34" charset="0"/>
                <a:ea typeface="나눔고딕" pitchFamily="50" charset="-127"/>
              </a:rPr>
              <a:t>Lab (</a:t>
            </a:r>
            <a:r>
              <a:rPr lang="en-US" altLang="ko-KR" sz="2400" dirty="0">
                <a:solidFill>
                  <a:srgbClr val="0070C0"/>
                </a:solidFill>
                <a:latin typeface="Helvetica" panose="020B0500000000000000" pitchFamily="34" charset="0"/>
                <a:ea typeface="나눔고딕" pitchFamily="50" charset="-127"/>
                <a:hlinkClick r:id="rId4"/>
              </a:rPr>
              <a:t>http://synergy.ece.gatech.edu</a:t>
            </a:r>
            <a:r>
              <a:rPr lang="en-US" altLang="ko-KR" sz="2400" dirty="0" smtClean="0">
                <a:latin typeface="Helvetica" panose="020B0500000000000000" pitchFamily="34" charset="0"/>
                <a:ea typeface="나눔고딕" pitchFamily="50" charset="-127"/>
                <a:hlinkClick r:id="rId4"/>
              </a:rPr>
              <a:t>)</a:t>
            </a:r>
            <a:endParaRPr lang="en-US" altLang="ko-KR" sz="2400" dirty="0" smtClean="0">
              <a:latin typeface="Helvetica" panose="020B0500000000000000" pitchFamily="34" charset="0"/>
              <a:ea typeface="나눔고딕" pitchFamily="50" charset="-127"/>
            </a:endParaRPr>
          </a:p>
          <a:p>
            <a:pPr algn="ctr"/>
            <a:r>
              <a:rPr lang="en-US" altLang="ko-KR" sz="2400" dirty="0">
                <a:latin typeface="Helvetica" panose="020B0500000000000000" pitchFamily="34" charset="0"/>
                <a:ea typeface="나눔고딕" pitchFamily="50" charset="-127"/>
              </a:rPr>
              <a:t>Georgia Institute of </a:t>
            </a:r>
            <a:r>
              <a:rPr lang="en-US" altLang="ko-KR" sz="2400" dirty="0" smtClean="0">
                <a:latin typeface="Helvetica" panose="020B0500000000000000" pitchFamily="34" charset="0"/>
                <a:ea typeface="나눔고딕" pitchFamily="50" charset="-127"/>
              </a:rPr>
              <a:t>Technology</a:t>
            </a:r>
          </a:p>
          <a:p>
            <a:pPr algn="ctr"/>
            <a:endParaRPr lang="en-US" altLang="ko-KR" sz="2400" dirty="0">
              <a:latin typeface="Helvetica" panose="020B0500000000000000" pitchFamily="34" charset="0"/>
              <a:ea typeface="나눔고딕" pitchFamily="50" charset="-127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22564" y="314642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  <a:cs typeface="+mj-cs"/>
              </a:defRPr>
            </a:lvl1pPr>
          </a:lstStyle>
          <a:p>
            <a:pPr algn="ctr"/>
            <a:r>
              <a:rPr lang="en-US" sz="2400" b="1" dirty="0" err="1">
                <a:solidFill>
                  <a:srgbClr val="0432FF"/>
                </a:solidFill>
                <a:latin typeface="Helvetica" panose="020B0500000000000000" pitchFamily="34" charset="0"/>
              </a:rPr>
              <a:t>Hyoukjun</a:t>
            </a:r>
            <a:r>
              <a:rPr lang="en-US" sz="2400" b="1" dirty="0">
                <a:solidFill>
                  <a:srgbClr val="0432FF"/>
                </a:solidFill>
                <a:latin typeface="Helvetica" panose="020B0500000000000000" pitchFamily="34" charset="0"/>
              </a:rPr>
              <a:t> </a:t>
            </a:r>
            <a:r>
              <a:rPr lang="en-US" sz="2400" b="1" dirty="0" smtClean="0">
                <a:solidFill>
                  <a:srgbClr val="0432FF"/>
                </a:solidFill>
                <a:latin typeface="Helvetica" panose="020B0500000000000000" pitchFamily="34" charset="0"/>
              </a:rPr>
              <a:t>Kwon</a:t>
            </a:r>
            <a:r>
              <a:rPr lang="en-US" sz="2400" b="1" dirty="0" smtClean="0">
                <a:latin typeface="Helvetica" panose="020B0500000000000000" pitchFamily="34" charset="0"/>
              </a:rPr>
              <a:t>, </a:t>
            </a:r>
            <a:r>
              <a:rPr lang="en-US" sz="2400" dirty="0" smtClean="0">
                <a:latin typeface="Helvetica" panose="020B0500000000000000" pitchFamily="34" charset="0"/>
              </a:rPr>
              <a:t>Ananda </a:t>
            </a:r>
            <a:r>
              <a:rPr lang="en-US" sz="2400" dirty="0" err="1" smtClean="0">
                <a:latin typeface="Helvetica" panose="020B0500000000000000" pitchFamily="34" charset="0"/>
              </a:rPr>
              <a:t>Samajdar</a:t>
            </a:r>
            <a:r>
              <a:rPr lang="en-US" sz="2400" dirty="0" smtClean="0">
                <a:latin typeface="Helvetica" panose="020B0500000000000000" pitchFamily="34" charset="0"/>
              </a:rPr>
              <a:t>, and </a:t>
            </a:r>
            <a:r>
              <a:rPr lang="en-US" sz="2400" dirty="0" err="1" smtClean="0">
                <a:latin typeface="Helvetica" panose="020B0500000000000000" pitchFamily="34" charset="0"/>
              </a:rPr>
              <a:t>Tushar</a:t>
            </a:r>
            <a:r>
              <a:rPr lang="en-US" sz="2400" dirty="0" smtClean="0">
                <a:latin typeface="Helvetica" panose="020B0500000000000000" pitchFamily="34" charset="0"/>
              </a:rPr>
              <a:t> Krishna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174459"/>
            <a:ext cx="1676400" cy="13090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" y="802023"/>
            <a:ext cx="2590800" cy="655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05100" y="5791200"/>
            <a:ext cx="3657600" cy="533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ko-KR" sz="2400" dirty="0" smtClean="0">
                <a:latin typeface="Helvetica" panose="020B0500000000000000" pitchFamily="34" charset="0"/>
                <a:ea typeface="나눔고딕" pitchFamily="50" charset="-127"/>
              </a:rPr>
              <a:t>ASPLOS 2018</a:t>
            </a:r>
            <a:endParaRPr lang="en-US" altLang="ko-KR" sz="2400" dirty="0">
              <a:latin typeface="Helvetica" panose="020B0500000000000000" pitchFamily="34" charset="0"/>
              <a:ea typeface="나눔고딕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11967" y="43387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11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Evaluation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5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Performance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Dense workload: Convolution layer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Irregular workload: Inter-layer workload</a:t>
            </a:r>
          </a:p>
          <a:p>
            <a:pPr lvl="1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Impact of Interconnect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Variable virtual neuron size</a:t>
            </a:r>
          </a:p>
          <a:p>
            <a:pPr lvl="1"/>
            <a:endParaRPr lang="en-US" dirty="0"/>
          </a:p>
          <a:p>
            <a:r>
              <a:rPr lang="en-US" b="1" dirty="0" smtClean="0"/>
              <a:t>Overhead</a:t>
            </a:r>
          </a:p>
          <a:p>
            <a:pPr lvl="1"/>
            <a:r>
              <a:rPr lang="en-US" dirty="0" smtClean="0"/>
              <a:t>Area/energy overhead (post-synthesis)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190500" y="4724400"/>
            <a:ext cx="533400" cy="38099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3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Overhead Evaluation Environment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599"/>
          </a:xfrm>
        </p:spPr>
        <p:txBody>
          <a:bodyPr>
            <a:normAutofit/>
          </a:bodyPr>
          <a:lstStyle/>
          <a:p>
            <a:r>
              <a:rPr lang="en-US" b="1" dirty="0" smtClean="0"/>
              <a:t>Technology:</a:t>
            </a:r>
            <a:r>
              <a:rPr lang="en-US" dirty="0" smtClean="0"/>
              <a:t> Synopsys 28nm</a:t>
            </a:r>
          </a:p>
          <a:p>
            <a:r>
              <a:rPr lang="en-US" b="1" dirty="0" smtClean="0"/>
              <a:t>Implementation: </a:t>
            </a:r>
            <a:r>
              <a:rPr lang="en-US" dirty="0" err="1" smtClean="0"/>
              <a:t>Bluespec</a:t>
            </a:r>
            <a:r>
              <a:rPr lang="en-US" dirty="0" smtClean="0"/>
              <a:t> System Verilog</a:t>
            </a:r>
            <a:endParaRPr lang="en-US" b="1" dirty="0" smtClean="0"/>
          </a:p>
          <a:p>
            <a:r>
              <a:rPr lang="en-US" b="1" dirty="0" smtClean="0"/>
              <a:t>Designs</a:t>
            </a:r>
          </a:p>
          <a:p>
            <a:pPr lvl="1"/>
            <a:r>
              <a:rPr lang="en-US" dirty="0" smtClean="0"/>
              <a:t>Row-stationary (</a:t>
            </a:r>
            <a:r>
              <a:rPr lang="en-US" dirty="0" err="1" smtClean="0"/>
              <a:t>Eyeriss</a:t>
            </a:r>
            <a:r>
              <a:rPr lang="en-US" dirty="0" smtClean="0"/>
              <a:t> style)</a:t>
            </a:r>
            <a:endParaRPr lang="en-US" dirty="0"/>
          </a:p>
          <a:p>
            <a:pPr lvl="1"/>
            <a:r>
              <a:rPr lang="en-US" dirty="0" smtClean="0"/>
              <a:t>Systolic </a:t>
            </a:r>
            <a:r>
              <a:rPr lang="en-US" dirty="0"/>
              <a:t>array (TPU style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MAERI</a:t>
            </a:r>
          </a:p>
          <a:p>
            <a:r>
              <a:rPr lang="en-US" b="1" dirty="0" smtClean="0"/>
              <a:t>Comparison Method: Compute match</a:t>
            </a:r>
          </a:p>
          <a:p>
            <a:pPr lvl="1"/>
            <a:r>
              <a:rPr lang="en-US" dirty="0" smtClean="0"/>
              <a:t>All the designs have </a:t>
            </a:r>
            <a:r>
              <a:rPr lang="en-US" dirty="0" smtClean="0">
                <a:solidFill>
                  <a:srgbClr val="C00000"/>
                </a:solidFill>
              </a:rPr>
              <a:t>the same number of PEs as </a:t>
            </a:r>
            <a:r>
              <a:rPr lang="en-US" dirty="0" err="1" smtClean="0">
                <a:solidFill>
                  <a:srgbClr val="C00000"/>
                </a:solidFill>
              </a:rPr>
              <a:t>Eyeriss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(168 PEs)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8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Overhead: Area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5439201"/>
            <a:ext cx="8610600" cy="83099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With the same area as row-stationary, MAERI houses </a:t>
            </a:r>
            <a:r>
              <a:rPr lang="en-US" sz="24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2.33X more compute units</a:t>
            </a:r>
            <a:endParaRPr lang="en-US" sz="24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1380144"/>
            <a:ext cx="4038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* With 168 PEs</a:t>
            </a:r>
            <a:r>
              <a:rPr lang="en-US" smtClean="0"/>
              <a:t>, post-synthesis number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28390"/>
            <a:ext cx="7315200" cy="32512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09800" y="2967935"/>
            <a:ext cx="1905000" cy="646331"/>
            <a:chOff x="4495800" y="3757345"/>
            <a:chExt cx="1905000" cy="646331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4495800" y="3795445"/>
              <a:ext cx="0" cy="54795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648200" y="3757345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Cost of</a:t>
              </a:r>
            </a:p>
            <a:p>
              <a:r>
                <a:rPr lang="en-US" dirty="0" err="1" smtClean="0"/>
                <a:t>reconfigurability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96000" y="2031607"/>
            <a:ext cx="1828800" cy="974428"/>
            <a:chOff x="4572000" y="3652476"/>
            <a:chExt cx="1828800" cy="974428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4572000" y="3657542"/>
              <a:ext cx="0" cy="96936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648200" y="3652476"/>
              <a:ext cx="1752600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Fully-addressable scratchpad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5552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763000" cy="685800"/>
          </a:xfrm>
        </p:spPr>
        <p:txBody>
          <a:bodyPr>
            <a:normAutofit/>
          </a:bodyPr>
          <a:lstStyle/>
          <a:p>
            <a:r>
              <a:rPr lang="en-US" b="1" dirty="0" smtClean="0"/>
              <a:t>Energy with Convolution Layers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3332" y="5132340"/>
            <a:ext cx="8263467" cy="12003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MAERI </a:t>
            </a:r>
            <a:r>
              <a:rPr lang="en-US" sz="2400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reduces energy </a:t>
            </a:r>
            <a:r>
              <a:rPr lang="en-US" sz="2400" b="1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upto</a:t>
            </a:r>
            <a:r>
              <a:rPr lang="en-US" sz="2400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57% and 28% in average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 compared to Row-Stationary (dense dataflow) and </a:t>
            </a:r>
            <a:r>
              <a:rPr lang="en-US" sz="2400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7.1% in average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 compared to Systolic Array (sparse dataflow)</a:t>
            </a:r>
            <a:endParaRPr lang="en-US" sz="24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4432411"/>
            <a:ext cx="472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* Normalized to MAERI energy with </a:t>
            </a:r>
            <a:r>
              <a:rPr lang="en-US" dirty="0" err="1" smtClean="0"/>
              <a:t>Alexnet</a:t>
            </a:r>
            <a:r>
              <a:rPr lang="en-US" dirty="0" smtClean="0"/>
              <a:t> C1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330788"/>
            <a:ext cx="73152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4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5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Motivation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DNN Compute &amp; Communication</a:t>
            </a: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MAERI Approach</a:t>
            </a: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MAERI Architecture</a:t>
            </a: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Evaluation</a:t>
            </a:r>
          </a:p>
          <a:p>
            <a:r>
              <a:rPr lang="en-US" b="1" dirty="0" smtClean="0"/>
              <a:t>Conclusion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190500" y="3981449"/>
            <a:ext cx="533400" cy="38099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4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Conclusion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295400"/>
            <a:ext cx="83058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Diverse DNN dimensions and optimizations (sparsity, fused layer, etc.) introduce </a:t>
            </a:r>
            <a:r>
              <a:rPr lang="en-US" sz="2200" b="1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irregular dataflow in DNN a</a:t>
            </a:r>
            <a:r>
              <a:rPr lang="en-US" sz="2200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ccelerators</a:t>
            </a:r>
          </a:p>
          <a:p>
            <a:pPr marL="342900" indent="-342900">
              <a:buFont typeface="Arial" charset="0"/>
              <a:buChar char="•"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Most of DNN accelerators contain rigid interconnections that 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lead to under-utilization with irregular dataflow</a:t>
            </a:r>
          </a:p>
          <a:p>
            <a:pPr marL="342900" indent="-342900">
              <a:buFont typeface="Arial" charset="0"/>
              <a:buChar char="•"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MAERI provides </a:t>
            </a:r>
            <a:r>
              <a:rPr lang="en-US" sz="2200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reconfigurable non-blocking interconnect between compute units 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and </a:t>
            </a:r>
            <a:r>
              <a:rPr lang="en-US" sz="2200" b="1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sufficient bandwidth 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to support 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both regular and irregular dataflow</a:t>
            </a:r>
          </a:p>
          <a:p>
            <a:pPr marL="342900" indent="-342900">
              <a:buFont typeface="Arial" charset="0"/>
              <a:buChar char="•"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MAERI provided </a:t>
            </a:r>
            <a:r>
              <a:rPr lang="en-US" sz="2200" b="1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8-458% better compute unit utilization 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across multiple dataflow mappings that results in </a:t>
            </a:r>
            <a:r>
              <a:rPr lang="en-US" sz="2200" b="1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72.4% lower latency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 in average</a:t>
            </a:r>
          </a:p>
          <a:p>
            <a:pPr marL="342900" indent="-342900">
              <a:buFont typeface="Arial" charset="0"/>
              <a:buChar char="•"/>
            </a:pP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668800"/>
            <a:ext cx="2590800" cy="6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2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Announcement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2900" y="1420059"/>
            <a:ext cx="84582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Tutorial in ISCA 2018</a:t>
            </a:r>
          </a:p>
          <a:p>
            <a:pPr algn="ctr"/>
            <a:r>
              <a:rPr lang="en-US" sz="2400" b="1" dirty="0" smtClean="0"/>
              <a:t>Half-day tutorial on June 3 (morning)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T10: </a:t>
            </a:r>
            <a:r>
              <a:rPr lang="en-US" sz="2400" dirty="0"/>
              <a:t>An Open Source Framework for Generating Modular DNN Accelerators supporting Flexible Dataflow </a:t>
            </a:r>
            <a:endParaRPr lang="en-US" sz="2400" dirty="0" smtClean="0"/>
          </a:p>
          <a:p>
            <a:pPr algn="ctr"/>
            <a:r>
              <a:rPr lang="en-US" sz="2000" dirty="0" smtClean="0"/>
              <a:t>(</a:t>
            </a:r>
            <a:r>
              <a:rPr lang="en-US" sz="2000" u="sng" dirty="0" smtClean="0">
                <a:hlinkClick r:id="rId3"/>
              </a:rPr>
              <a:t>http</a:t>
            </a:r>
            <a:r>
              <a:rPr lang="en-US" sz="2000" u="sng" dirty="0">
                <a:hlinkClick r:id="rId3"/>
              </a:rPr>
              <a:t>://synergy.ece.gatech.edu/tools/maeri/maeri_tutorial_isca2018</a:t>
            </a:r>
            <a:r>
              <a:rPr lang="en-US" sz="2000" u="sng" dirty="0" smtClean="0">
                <a:hlinkClick r:id="rId3"/>
              </a:rPr>
              <a:t>/</a:t>
            </a:r>
            <a:r>
              <a:rPr lang="en-US" sz="2000" dirty="0" smtClean="0"/>
              <a:t>)</a:t>
            </a:r>
          </a:p>
          <a:p>
            <a:pPr algn="ctr"/>
            <a:endParaRPr lang="en-US" sz="2400" dirty="0" smtClean="0"/>
          </a:p>
          <a:p>
            <a:pPr marL="2628900" lvl="5" indent="-342900">
              <a:buFont typeface="Arial" charset="0"/>
              <a:buChar char="•"/>
            </a:pPr>
            <a:r>
              <a:rPr lang="en-US" sz="2400" dirty="0" smtClean="0"/>
              <a:t>Formal Dataflow analysis methodology</a:t>
            </a:r>
          </a:p>
          <a:p>
            <a:pPr marL="2628900" lvl="5" indent="-342900">
              <a:buFont typeface="Arial" charset="0"/>
              <a:buChar char="•"/>
            </a:pPr>
            <a:r>
              <a:rPr lang="en-US" sz="2400" dirty="0" smtClean="0"/>
              <a:t>MAERI RTL Release</a:t>
            </a:r>
          </a:p>
          <a:p>
            <a:pPr marL="2628900" lvl="5" indent="-342900">
              <a:buFont typeface="Arial" charset="0"/>
              <a:buChar char="•"/>
            </a:pPr>
            <a:r>
              <a:rPr lang="en-US" sz="2400" dirty="0" smtClean="0"/>
              <a:t>Deep-dive and Examples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353556" y="5638800"/>
            <a:ext cx="244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2CA02B"/>
                </a:solidFill>
                <a:latin typeface="Helvetica" charset="0"/>
                <a:ea typeface="Helvetica" charset="0"/>
                <a:cs typeface="Helvetica" charset="0"/>
              </a:rPr>
              <a:t>Thank you!</a:t>
            </a:r>
            <a:endParaRPr lang="en-US" sz="2400" b="1" dirty="0">
              <a:solidFill>
                <a:srgbClr val="2CA02B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668800"/>
            <a:ext cx="2590800" cy="6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3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b="1" dirty="0" smtClean="0">
                <a:latin typeface="Helvetica" panose="020B0500000000000000" pitchFamily="34" charset="0"/>
              </a:rPr>
              <a:t>Deep Neural Network (DNN)  Applications</a:t>
            </a:r>
            <a:endParaRPr lang="ko-KR" altLang="en-US" b="1" dirty="0">
              <a:latin typeface="Helvetica" panose="020B0500000000000000" pitchFamily="34" charset="0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656347"/>
            <a:ext cx="3726607" cy="22422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76400"/>
            <a:ext cx="4444422" cy="22222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055562"/>
            <a:ext cx="4407261" cy="18608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098" y="4055562"/>
            <a:ext cx="2410810" cy="186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6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b="1" dirty="0" smtClean="0">
                <a:latin typeface="Helvetica" panose="020B0500000000000000" pitchFamily="34" charset="0"/>
              </a:rPr>
              <a:t>Convolutional Neural Network (CNN)</a:t>
            </a:r>
            <a:endParaRPr lang="ko-KR" altLang="en-US" b="1" dirty="0">
              <a:latin typeface="Helvetica" panose="020B0500000000000000" pitchFamily="34" charset="0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2280649" y="2638086"/>
            <a:ext cx="3565697" cy="2514600"/>
            <a:chOff x="2280649" y="2743200"/>
            <a:chExt cx="3565697" cy="2514600"/>
          </a:xfrm>
        </p:grpSpPr>
        <p:sp>
          <p:nvSpPr>
            <p:cNvPr id="12" name="Rectangle 11"/>
            <p:cNvSpPr/>
            <p:nvPr/>
          </p:nvSpPr>
          <p:spPr>
            <a:xfrm>
              <a:off x="2652461" y="2743200"/>
              <a:ext cx="744954" cy="2514600"/>
            </a:xfrm>
            <a:prstGeom prst="rect">
              <a:avLst/>
            </a:prstGeom>
            <a:solidFill>
              <a:srgbClr val="8A4F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Conv.</a:t>
              </a:r>
            </a:p>
            <a:p>
              <a:pPr algn="ctr"/>
              <a:r>
                <a:rPr lang="en-US" sz="2000" dirty="0" smtClean="0"/>
                <a:t>Layer</a:t>
              </a:r>
              <a:endParaRPr lang="en-US" sz="2000" dirty="0"/>
            </a:p>
          </p:txBody>
        </p:sp>
        <p:cxnSp>
          <p:nvCxnSpPr>
            <p:cNvPr id="13" name="Straight Arrow Connector 12"/>
            <p:cNvCxnSpPr>
              <a:endCxn id="12" idx="1"/>
            </p:cNvCxnSpPr>
            <p:nvPr/>
          </p:nvCxnSpPr>
          <p:spPr>
            <a:xfrm flipV="1">
              <a:off x="2280649" y="4000500"/>
              <a:ext cx="371812" cy="601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2" idx="3"/>
              <a:endCxn id="17" idx="1"/>
            </p:cNvCxnSpPr>
            <p:nvPr/>
          </p:nvCxnSpPr>
          <p:spPr>
            <a:xfrm>
              <a:off x="3397415" y="4000500"/>
              <a:ext cx="30079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3698207" y="2743200"/>
              <a:ext cx="744954" cy="2514600"/>
            </a:xfrm>
            <a:prstGeom prst="rect">
              <a:avLst/>
            </a:prstGeom>
            <a:solidFill>
              <a:srgbClr val="8A4F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Conv.</a:t>
              </a:r>
            </a:p>
            <a:p>
              <a:pPr algn="ctr"/>
              <a:r>
                <a:rPr lang="en-US" sz="2000" dirty="0" smtClean="0"/>
                <a:t>Layer</a:t>
              </a:r>
              <a:endParaRPr lang="en-US" sz="2000" dirty="0"/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4419600" y="3689286"/>
              <a:ext cx="533400" cy="5405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charset="0"/>
                <a:buNone/>
                <a:tabLst/>
                <a:defRPr/>
              </a:pPr>
              <a:r>
                <a:rPr lang="en-US" sz="2600" b="1" dirty="0" smtClean="0"/>
                <a:t>...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00600" y="2743200"/>
              <a:ext cx="744954" cy="2514600"/>
            </a:xfrm>
            <a:prstGeom prst="rect">
              <a:avLst/>
            </a:prstGeom>
            <a:solidFill>
              <a:srgbClr val="8A4F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Conv.</a:t>
              </a:r>
            </a:p>
            <a:p>
              <a:pPr algn="ctr"/>
              <a:r>
                <a:rPr lang="en-US" sz="2000" dirty="0" smtClean="0"/>
                <a:t>Layer</a:t>
              </a:r>
              <a:endParaRPr lang="en-US" sz="2000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5545554" y="4000500"/>
              <a:ext cx="30079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5846346" y="2596363"/>
            <a:ext cx="2114815" cy="2521419"/>
            <a:chOff x="5846346" y="2701477"/>
            <a:chExt cx="2114815" cy="2521419"/>
          </a:xfrm>
        </p:grpSpPr>
        <p:sp>
          <p:nvSpPr>
            <p:cNvPr id="29" name="Rectangle 28"/>
            <p:cNvSpPr/>
            <p:nvPr/>
          </p:nvSpPr>
          <p:spPr>
            <a:xfrm>
              <a:off x="5846346" y="2701477"/>
              <a:ext cx="744954" cy="2514600"/>
            </a:xfrm>
            <a:prstGeom prst="rect">
              <a:avLst/>
            </a:prstGeom>
            <a:solidFill>
              <a:srgbClr val="7F67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Pool.</a:t>
              </a:r>
            </a:p>
            <a:p>
              <a:pPr algn="ctr"/>
              <a:r>
                <a:rPr lang="en-US" sz="2000" dirty="0" smtClean="0"/>
                <a:t>Layer</a:t>
              </a:r>
              <a:endParaRPr lang="en-US" sz="2000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6591300" y="4000500"/>
              <a:ext cx="30079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6915415" y="2708296"/>
              <a:ext cx="744954" cy="2514600"/>
            </a:xfrm>
            <a:prstGeom prst="rect">
              <a:avLst/>
            </a:prstGeom>
            <a:solidFill>
              <a:srgbClr val="78C5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FC</a:t>
              </a:r>
            </a:p>
            <a:p>
              <a:pPr algn="ctr"/>
              <a:r>
                <a:rPr lang="en-US" sz="2000" dirty="0" smtClean="0"/>
                <a:t>Layer</a:t>
              </a:r>
              <a:endParaRPr lang="en-US" sz="2000" dirty="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7660369" y="4006516"/>
              <a:ext cx="30079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Content Placeholder 2"/>
          <p:cNvSpPr txBox="1">
            <a:spLocks/>
          </p:cNvSpPr>
          <p:nvPr/>
        </p:nvSpPr>
        <p:spPr>
          <a:xfrm>
            <a:off x="7888397" y="3689484"/>
            <a:ext cx="1255603" cy="435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0000"/>
              </a:buClr>
              <a:buNone/>
            </a:pPr>
            <a:r>
              <a:rPr lang="en-US" sz="2000" b="1" smtClean="0">
                <a:solidFill>
                  <a:srgbClr val="FF0000"/>
                </a:solidFill>
              </a:rPr>
              <a:t>“House</a:t>
            </a:r>
            <a:r>
              <a:rPr lang="en-US" sz="2000" b="1" dirty="0" smtClean="0">
                <a:solidFill>
                  <a:srgbClr val="FF0000"/>
                </a:solidFill>
              </a:rPr>
              <a:t>”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298700" y="4124705"/>
            <a:ext cx="6426037" cy="2199895"/>
            <a:chOff x="2298700" y="4229819"/>
            <a:chExt cx="6426037" cy="219989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700" y="5439114"/>
              <a:ext cx="4775200" cy="990600"/>
            </a:xfrm>
            <a:prstGeom prst="rect">
              <a:avLst/>
            </a:prstGeom>
          </p:spPr>
        </p:pic>
        <p:cxnSp>
          <p:nvCxnSpPr>
            <p:cNvPr id="45" name="Straight Arrow Connector 44"/>
            <p:cNvCxnSpPr/>
            <p:nvPr/>
          </p:nvCxnSpPr>
          <p:spPr>
            <a:xfrm flipV="1">
              <a:off x="4648200" y="4229819"/>
              <a:ext cx="0" cy="1209295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ontent Placeholder 2"/>
            <p:cNvSpPr txBox="1">
              <a:spLocks/>
            </p:cNvSpPr>
            <p:nvPr/>
          </p:nvSpPr>
          <p:spPr>
            <a:xfrm>
              <a:off x="6935734" y="5684474"/>
              <a:ext cx="1789003" cy="62585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000000"/>
                </a:buClr>
                <a:buNone/>
              </a:pPr>
              <a:r>
                <a:rPr lang="en-US" sz="2000" b="1" dirty="0" smtClean="0"/>
                <a:t>Intermediate features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652460" y="1587782"/>
            <a:ext cx="2893093" cy="968408"/>
            <a:chOff x="2652460" y="1692896"/>
            <a:chExt cx="2893093" cy="968408"/>
          </a:xfrm>
        </p:grpSpPr>
        <p:sp>
          <p:nvSpPr>
            <p:cNvPr id="49" name="Right Brace 48"/>
            <p:cNvSpPr/>
            <p:nvPr/>
          </p:nvSpPr>
          <p:spPr>
            <a:xfrm rot="16200000">
              <a:off x="4006604" y="1122355"/>
              <a:ext cx="184805" cy="2893093"/>
            </a:xfrm>
            <a:prstGeom prst="rightBrac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ontent Placeholder 2"/>
            <p:cNvSpPr txBox="1">
              <a:spLocks/>
            </p:cNvSpPr>
            <p:nvPr/>
          </p:nvSpPr>
          <p:spPr>
            <a:xfrm>
              <a:off x="2652460" y="1692896"/>
              <a:ext cx="2893093" cy="73909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000000"/>
                </a:buClr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Convolutional Layers</a:t>
              </a:r>
            </a:p>
            <a:p>
              <a:pPr marL="0" indent="0" algn="ctr">
                <a:buClr>
                  <a:srgbClr val="000000"/>
                </a:buClr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(Feature Extraction)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583301" y="1581787"/>
            <a:ext cx="2395038" cy="985113"/>
            <a:chOff x="5583301" y="1686901"/>
            <a:chExt cx="2395038" cy="985113"/>
          </a:xfrm>
        </p:grpSpPr>
        <p:sp>
          <p:nvSpPr>
            <p:cNvPr id="51" name="Right Brace 50"/>
            <p:cNvSpPr/>
            <p:nvPr/>
          </p:nvSpPr>
          <p:spPr>
            <a:xfrm rot="16200000">
              <a:off x="6128422" y="2228286"/>
              <a:ext cx="180802" cy="706653"/>
            </a:xfrm>
            <a:prstGeom prst="rightBrac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ontent Placeholder 2"/>
            <p:cNvSpPr txBox="1">
              <a:spLocks/>
            </p:cNvSpPr>
            <p:nvPr/>
          </p:nvSpPr>
          <p:spPr>
            <a:xfrm>
              <a:off x="5583301" y="1686901"/>
              <a:ext cx="2395038" cy="73909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000000"/>
                </a:buClr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Summarize features</a:t>
              </a:r>
            </a:p>
          </p:txBody>
        </p:sp>
        <p:sp>
          <p:nvSpPr>
            <p:cNvPr id="53" name="Right Brace 52"/>
            <p:cNvSpPr/>
            <p:nvPr/>
          </p:nvSpPr>
          <p:spPr>
            <a:xfrm rot="16200000">
              <a:off x="7181987" y="2210408"/>
              <a:ext cx="180802" cy="706653"/>
            </a:xfrm>
            <a:prstGeom prst="rightBrac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7210" y="5201612"/>
            <a:ext cx="2270827" cy="120032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Massive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Parallelization Opportunity</a:t>
            </a:r>
            <a:endParaRPr lang="en-US" sz="24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3246108"/>
            <a:ext cx="1631568" cy="128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0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368255" y="5266748"/>
            <a:ext cx="8183179" cy="10259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51221" y="4139512"/>
            <a:ext cx="8183179" cy="1025919"/>
          </a:xfrm>
          <a:prstGeom prst="rect">
            <a:avLst/>
          </a:prstGeom>
          <a:solidFill>
            <a:srgbClr val="00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Accelerating DNN Computation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025" y="1403733"/>
            <a:ext cx="2759075" cy="19550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90096" y="3706180"/>
            <a:ext cx="1076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GPUs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51025" y="4162871"/>
            <a:ext cx="265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High Throughput</a:t>
            </a:r>
            <a:endParaRPr lang="en-US"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1" y="4139513"/>
            <a:ext cx="1074388" cy="1025918"/>
          </a:xfrm>
          <a:prstGeom prst="rect">
            <a:avLst/>
          </a:prstGeom>
          <a:ln>
            <a:solidFill>
              <a:srgbClr val="00B9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5" y="5271497"/>
            <a:ext cx="1035513" cy="1013883"/>
          </a:xfrm>
          <a:prstGeom prst="rect">
            <a:avLst/>
          </a:prstGeom>
          <a:ln>
            <a:solidFill>
              <a:srgbClr val="C0190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898482" y="5547605"/>
            <a:ext cx="265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Energy Efficiency</a:t>
            </a:r>
            <a:endParaRPr lang="en-US"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51025" y="4624536"/>
            <a:ext cx="265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Flexibility</a:t>
            </a:r>
            <a:endParaRPr lang="en-US"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66151" y="4641300"/>
            <a:ext cx="265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Energy Efficiency</a:t>
            </a:r>
            <a:endParaRPr lang="en-US"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70048" y="4166713"/>
            <a:ext cx="265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High Throughput</a:t>
            </a:r>
            <a:endParaRPr lang="en-US"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66151" y="5547605"/>
            <a:ext cx="265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Inflexible Design</a:t>
            </a:r>
            <a:endParaRPr lang="en-US"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677277" y="5522376"/>
            <a:ext cx="2475949" cy="559193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5029200" y="1313117"/>
            <a:ext cx="4038363" cy="5113650"/>
            <a:chOff x="5029200" y="1313117"/>
            <a:chExt cx="4038363" cy="5113650"/>
          </a:xfrm>
        </p:grpSpPr>
        <p:sp>
          <p:nvSpPr>
            <p:cNvPr id="12" name="TextBox 11"/>
            <p:cNvSpPr txBox="1"/>
            <p:nvPr/>
          </p:nvSpPr>
          <p:spPr>
            <a:xfrm>
              <a:off x="5511695" y="3706179"/>
              <a:ext cx="27994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Helvetica" charset="0"/>
                  <a:ea typeface="Helvetica" charset="0"/>
                  <a:cs typeface="Helvetica" charset="0"/>
                </a:rPr>
                <a:t>Specialized ASICs</a:t>
              </a:r>
              <a:endParaRPr lang="en-US" sz="2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1385652"/>
              <a:ext cx="1652593" cy="163140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6915" y="1345632"/>
              <a:ext cx="1676400" cy="1723927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5029200" y="1313117"/>
              <a:ext cx="0" cy="511365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990724" y="2967332"/>
              <a:ext cx="15001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>
                  <a:latin typeface="Helvetica" charset="0"/>
                  <a:ea typeface="Helvetica" charset="0"/>
                  <a:cs typeface="Helvetica" charset="0"/>
                </a:rPr>
                <a:t>Eyeriss</a:t>
              </a:r>
              <a:r>
                <a:rPr lang="en-US" sz="1600" dirty="0" smtClean="0">
                  <a:latin typeface="Helvetica" charset="0"/>
                  <a:ea typeface="Helvetica" charset="0"/>
                  <a:cs typeface="Helvetica" charset="0"/>
                </a:rPr>
                <a:t> (2016)</a:t>
              </a:r>
              <a:endParaRPr lang="en-US" sz="16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222649" y="2967332"/>
              <a:ext cx="18287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>
                  <a:latin typeface="Helvetica" charset="0"/>
                  <a:ea typeface="Helvetica" charset="0"/>
                  <a:cs typeface="Helvetica" charset="0"/>
                </a:rPr>
                <a:t>Dadiannao</a:t>
              </a:r>
              <a:r>
                <a:rPr lang="en-US" sz="1600" dirty="0" smtClean="0">
                  <a:latin typeface="Helvetica" charset="0"/>
                  <a:ea typeface="Helvetica" charset="0"/>
                  <a:cs typeface="Helvetica" charset="0"/>
                </a:rPr>
                <a:t> (2014)</a:t>
              </a:r>
              <a:endParaRPr lang="en-US" sz="16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601097" y="2057458"/>
              <a:ext cx="4664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Helvetica" charset="0"/>
                  <a:ea typeface="Helvetica" charset="0"/>
                  <a:cs typeface="Helvetica" charset="0"/>
                </a:rPr>
                <a:t>...</a:t>
              </a:r>
              <a:endParaRPr lang="en-US" sz="1600" b="1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494918" y="3072805"/>
            <a:ext cx="2696817" cy="2196088"/>
            <a:chOff x="2763793" y="4371136"/>
            <a:chExt cx="2696817" cy="219608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15367" y="4371136"/>
              <a:ext cx="2161072" cy="1849806"/>
            </a:xfrm>
            <a:prstGeom prst="rect">
              <a:avLst/>
            </a:prstGeom>
          </p:spPr>
        </p:pic>
        <p:sp>
          <p:nvSpPr>
            <p:cNvPr id="45" name="Content Placeholder 2"/>
            <p:cNvSpPr txBox="1">
              <a:spLocks/>
            </p:cNvSpPr>
            <p:nvPr/>
          </p:nvSpPr>
          <p:spPr>
            <a:xfrm>
              <a:off x="2763793" y="6153462"/>
              <a:ext cx="2696817" cy="41376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000000"/>
                </a:buClr>
                <a:buNone/>
              </a:pPr>
              <a:r>
                <a:rPr lang="en-US" sz="2000" b="1" dirty="0" smtClean="0">
                  <a:solidFill>
                    <a:srgbClr val="FF0000"/>
                  </a:solidFill>
                </a:rPr>
                <a:t>Irregular Dataflow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81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5" grpId="0"/>
      <p:bldP spid="26" grpId="0"/>
      <p:bldP spid="27" grpId="0"/>
      <p:bldP spid="28" grpId="0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Sources of Irregular Dataflow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9"/>
            <a:ext cx="8229600" cy="5470525"/>
          </a:xfrm>
        </p:spPr>
        <p:txBody>
          <a:bodyPr>
            <a:normAutofit/>
          </a:bodyPr>
          <a:lstStyle/>
          <a:p>
            <a:r>
              <a:rPr lang="en-US" b="1" dirty="0" smtClean="0"/>
              <a:t>DNN Topologies</a:t>
            </a:r>
          </a:p>
          <a:p>
            <a:pPr lvl="1"/>
            <a:r>
              <a:rPr lang="en-US" dirty="0" smtClean="0"/>
              <a:t>Layer </a:t>
            </a:r>
            <a:r>
              <a:rPr lang="en-US" dirty="0" smtClean="0">
                <a:solidFill>
                  <a:srgbClr val="C00000"/>
                </a:solidFill>
              </a:rPr>
              <a:t>size / shape</a:t>
            </a:r>
          </a:p>
          <a:p>
            <a:pPr lvl="1"/>
            <a:r>
              <a:rPr lang="en-US" dirty="0"/>
              <a:t>Layer </a:t>
            </a:r>
            <a:r>
              <a:rPr lang="en-US" dirty="0">
                <a:solidFill>
                  <a:srgbClr val="C00000"/>
                </a:solidFill>
              </a:rPr>
              <a:t>t</a:t>
            </a:r>
            <a:r>
              <a:rPr lang="en-US" dirty="0" smtClean="0">
                <a:solidFill>
                  <a:srgbClr val="C00000"/>
                </a:solidFill>
              </a:rPr>
              <a:t>ypes</a:t>
            </a:r>
            <a:r>
              <a:rPr lang="en-US" dirty="0"/>
              <a:t>: Convolution / Pool / FC / </a:t>
            </a:r>
            <a:r>
              <a:rPr lang="en-US" dirty="0" smtClean="0"/>
              <a:t>LSTM</a:t>
            </a:r>
          </a:p>
          <a:p>
            <a:pPr lvl="1"/>
            <a:r>
              <a:rPr lang="en-US" dirty="0" smtClean="0"/>
              <a:t>New </a:t>
            </a:r>
            <a:r>
              <a:rPr lang="en-US" dirty="0" smtClean="0">
                <a:solidFill>
                  <a:srgbClr val="C00000"/>
                </a:solidFill>
              </a:rPr>
              <a:t>sub-structure</a:t>
            </a:r>
            <a:r>
              <a:rPr lang="en-US" dirty="0" smtClean="0"/>
              <a:t>: e.g., Inception in </a:t>
            </a:r>
            <a:r>
              <a:rPr lang="en-US" dirty="0" err="1" smtClean="0"/>
              <a:t>Googlenet</a:t>
            </a:r>
            <a:endParaRPr lang="en-US" dirty="0" smtClean="0"/>
          </a:p>
          <a:p>
            <a:endParaRPr lang="en-US" sz="1400" dirty="0" smtClean="0"/>
          </a:p>
          <a:p>
            <a:r>
              <a:rPr lang="en-US" b="1" dirty="0"/>
              <a:t>Dataflow Optimization</a:t>
            </a:r>
          </a:p>
          <a:p>
            <a:pPr lvl="1"/>
            <a:r>
              <a:rPr lang="en-US" dirty="0" smtClean="0"/>
              <a:t>Loop </a:t>
            </a:r>
            <a:r>
              <a:rPr lang="en-US" dirty="0" smtClean="0">
                <a:solidFill>
                  <a:srgbClr val="C00000"/>
                </a:solidFill>
              </a:rPr>
              <a:t>reordering</a:t>
            </a:r>
          </a:p>
          <a:p>
            <a:pPr lvl="1"/>
            <a:r>
              <a:rPr lang="en-US" dirty="0" smtClean="0"/>
              <a:t>Loop </a:t>
            </a:r>
            <a:r>
              <a:rPr lang="en-US" dirty="0" smtClean="0">
                <a:solidFill>
                  <a:srgbClr val="C00000"/>
                </a:solidFill>
              </a:rPr>
              <a:t>tiling</a:t>
            </a:r>
            <a:endParaRPr lang="en-US" dirty="0">
              <a:solidFill>
                <a:srgbClr val="C00000"/>
              </a:solidFill>
            </a:endParaRPr>
          </a:p>
          <a:p>
            <a:pPr lvl="1">
              <a:buClr>
                <a:schemeClr val="tx1"/>
              </a:buClr>
            </a:pPr>
            <a:r>
              <a:rPr lang="en-US" dirty="0" smtClean="0">
                <a:solidFill>
                  <a:srgbClr val="C00000"/>
                </a:solidFill>
              </a:rPr>
              <a:t>Cross-layer</a:t>
            </a:r>
            <a:r>
              <a:rPr lang="en-US" dirty="0" smtClean="0"/>
              <a:t> mapping</a:t>
            </a:r>
          </a:p>
          <a:p>
            <a:pPr lvl="1"/>
            <a:endParaRPr lang="en-US" sz="1400" dirty="0"/>
          </a:p>
          <a:p>
            <a:r>
              <a:rPr lang="en-US" b="1" dirty="0" smtClean="0"/>
              <a:t>Algorithmic Optimization</a:t>
            </a:r>
          </a:p>
          <a:p>
            <a:pPr lvl="1"/>
            <a:r>
              <a:rPr lang="en-US" dirty="0" smtClean="0"/>
              <a:t>Weight pruning: </a:t>
            </a:r>
            <a:r>
              <a:rPr lang="en-US" dirty="0" smtClean="0">
                <a:solidFill>
                  <a:srgbClr val="C00000"/>
                </a:solidFill>
              </a:rPr>
              <a:t>Sparse</a:t>
            </a:r>
            <a:r>
              <a:rPr lang="en-US" dirty="0" smtClean="0"/>
              <a:t> workload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4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Accelerators for Each Irregular Dataflow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2057400"/>
          </a:xfrm>
        </p:spPr>
        <p:txBody>
          <a:bodyPr>
            <a:normAutofit/>
          </a:bodyPr>
          <a:lstStyle/>
          <a:p>
            <a:r>
              <a:rPr lang="en-US" b="1" dirty="0" smtClean="0"/>
              <a:t>Sparse CNN:</a:t>
            </a:r>
            <a:r>
              <a:rPr lang="en-US" dirty="0" smtClean="0"/>
              <a:t> SCNN (2017), </a:t>
            </a:r>
            <a:r>
              <a:rPr lang="en-US" dirty="0"/>
              <a:t>EIE(2016</a:t>
            </a:r>
            <a:r>
              <a:rPr lang="en-US" dirty="0" smtClean="0"/>
              <a:t>), ...</a:t>
            </a:r>
          </a:p>
          <a:p>
            <a:r>
              <a:rPr lang="en-US" b="1" dirty="0" smtClean="0"/>
              <a:t>Cross-layer:</a:t>
            </a:r>
            <a:r>
              <a:rPr lang="en-US" dirty="0" smtClean="0"/>
              <a:t> Fused CNN (2016)</a:t>
            </a:r>
          </a:p>
          <a:p>
            <a:r>
              <a:rPr lang="en-US" b="1" dirty="0" smtClean="0"/>
              <a:t>Dataflow:</a:t>
            </a:r>
            <a:r>
              <a:rPr lang="en-US" dirty="0" smtClean="0"/>
              <a:t> </a:t>
            </a:r>
            <a:r>
              <a:rPr lang="en-US" dirty="0" err="1" smtClean="0"/>
              <a:t>FlexFlow</a:t>
            </a:r>
            <a:r>
              <a:rPr lang="en-US" dirty="0" smtClean="0"/>
              <a:t> (2017), </a:t>
            </a:r>
            <a:r>
              <a:rPr lang="en-US" dirty="0" err="1" smtClean="0"/>
              <a:t>Eyeriss</a:t>
            </a:r>
            <a:r>
              <a:rPr lang="en-US" dirty="0" smtClean="0"/>
              <a:t> (2016), ...</a:t>
            </a:r>
          </a:p>
          <a:p>
            <a:r>
              <a:rPr lang="en-US" b="1" dirty="0" smtClean="0"/>
              <a:t>LSTM:</a:t>
            </a:r>
            <a:r>
              <a:rPr lang="en-US" dirty="0" smtClean="0"/>
              <a:t> ESE (2017), ...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8D7E-CAEC-4F0F-B1A9-B4A9C7E0C8E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628196"/>
            <a:ext cx="857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Can we have </a:t>
            </a:r>
            <a:r>
              <a:rPr lang="en-US" sz="24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one architectural solution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to rule them all?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0808" y="3276600"/>
            <a:ext cx="4732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/>
              <a:t>...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09600" y="5444132"/>
            <a:ext cx="7010400" cy="830997"/>
            <a:chOff x="227596" y="5252619"/>
            <a:chExt cx="7010400" cy="830997"/>
          </a:xfrm>
        </p:grpSpPr>
        <p:sp>
          <p:nvSpPr>
            <p:cNvPr id="8" name="TextBox 7"/>
            <p:cNvSpPr txBox="1"/>
            <p:nvPr/>
          </p:nvSpPr>
          <p:spPr>
            <a:xfrm>
              <a:off x="842010" y="5252619"/>
              <a:ext cx="63959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  <a:latin typeface="Helvetica" charset="0"/>
                  <a:ea typeface="Helvetica" charset="0"/>
                  <a:cs typeface="Helvetica" charset="0"/>
                </a:rPr>
                <a:t>Identify common computation/communication patterns across all of them</a:t>
              </a:r>
              <a:endParaRPr lang="en-US" sz="24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227596" y="5267859"/>
              <a:ext cx="580124" cy="477693"/>
            </a:xfrm>
            <a:prstGeom prst="rightArrow">
              <a:avLst/>
            </a:prstGeom>
            <a:solidFill>
              <a:srgbClr val="FFDD7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017179"/>
            <a:ext cx="2438400" cy="156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42230</TotalTime>
  <Words>1461</Words>
  <Application>Microsoft Macintosh PowerPoint</Application>
  <PresentationFormat>On-screen Show (4:3)</PresentationFormat>
  <Paragraphs>441</Paragraphs>
  <Slides>46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Calibri</vt:lpstr>
      <vt:lpstr>Helvetica</vt:lpstr>
      <vt:lpstr>나눔고딕</vt:lpstr>
      <vt:lpstr>나눔바른고딕</vt:lpstr>
      <vt:lpstr>맑은 고딕</vt:lpstr>
      <vt:lpstr>Arial</vt:lpstr>
      <vt:lpstr>Office Theme</vt:lpstr>
      <vt:lpstr>ASPLOS Lunch</vt:lpstr>
      <vt:lpstr>ASPLOS Lunch</vt:lpstr>
      <vt:lpstr>DNN Accelerator</vt:lpstr>
      <vt:lpstr>MAERI: Enabling Flexible Dataflow Mapping via Reconfigurable Interconnects</vt:lpstr>
      <vt:lpstr>Deep Neural Network (DNN)  Applications</vt:lpstr>
      <vt:lpstr>Convolutional Neural Network (CNN)</vt:lpstr>
      <vt:lpstr>Accelerating DNN Computation</vt:lpstr>
      <vt:lpstr>Sources of Irregular Dataflow</vt:lpstr>
      <vt:lpstr>Accelerators for Each Irregular Dataflow</vt:lpstr>
      <vt:lpstr>Outline</vt:lpstr>
      <vt:lpstr>Background: Convolutional Layer in CNN</vt:lpstr>
      <vt:lpstr>Regular Dataflow</vt:lpstr>
      <vt:lpstr>Irregular Dataflow: Fused-Layer</vt:lpstr>
      <vt:lpstr>Irregular Dataflow: Pruning</vt:lpstr>
      <vt:lpstr>Underutilization from Irregular Neuron Size</vt:lpstr>
      <vt:lpstr>Take-aways</vt:lpstr>
      <vt:lpstr>Outline</vt:lpstr>
      <vt:lpstr>Designing a Fully Flexible Accelerator</vt:lpstr>
      <vt:lpstr>Naïve Approach: Fully-connected Design</vt:lpstr>
      <vt:lpstr>Traffic Patterns in DNN Accelerators*</vt:lpstr>
      <vt:lpstr>Practical Approach: Minimal Switches</vt:lpstr>
      <vt:lpstr>Connectivity: Distribution of Weights/Inputs</vt:lpstr>
      <vt:lpstr>Connectivity: Collection of Outputs</vt:lpstr>
      <vt:lpstr>Connectivity: Local Communication</vt:lpstr>
      <vt:lpstr>Outline</vt:lpstr>
      <vt:lpstr>Switch Microarchitecture</vt:lpstr>
      <vt:lpstr>MAERI DNN Accelerator</vt:lpstr>
      <vt:lpstr>MAERI DNN Accelerator: Features</vt:lpstr>
      <vt:lpstr>MAERI DNN Accelerator: Features</vt:lpstr>
      <vt:lpstr>Outline</vt:lpstr>
      <vt:lpstr>Evaluation</vt:lpstr>
      <vt:lpstr>Performance with Dense Workload</vt:lpstr>
      <vt:lpstr>Performance with Dense Workload</vt:lpstr>
      <vt:lpstr>Evaluation</vt:lpstr>
      <vt:lpstr>Performance with Cross-layer Workload</vt:lpstr>
      <vt:lpstr>Performance with Cross-layer Workload</vt:lpstr>
      <vt:lpstr>Evaluation</vt:lpstr>
      <vt:lpstr>Utilization with Various VN Size</vt:lpstr>
      <vt:lpstr>Utilization with Various VN Size</vt:lpstr>
      <vt:lpstr>Evaluation</vt:lpstr>
      <vt:lpstr>Overhead Evaluation Environment</vt:lpstr>
      <vt:lpstr>Overhead: Area</vt:lpstr>
      <vt:lpstr>Energy with Convolution Layers</vt:lpstr>
      <vt:lpstr>Outline</vt:lpstr>
      <vt:lpstr>Conclusion</vt:lpstr>
      <vt:lpstr>Announcement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DHKim</dc:creator>
  <cp:lastModifiedBy>Kwon, Hyouk Jun</cp:lastModifiedBy>
  <cp:revision>3635</cp:revision>
  <dcterms:created xsi:type="dcterms:W3CDTF">2014-11-26T03:48:36Z</dcterms:created>
  <dcterms:modified xsi:type="dcterms:W3CDTF">2018-04-09T17:01:36Z</dcterms:modified>
</cp:coreProperties>
</file>