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499" r:id="rId2"/>
    <p:sldId id="520" r:id="rId3"/>
    <p:sldId id="548" r:id="rId4"/>
    <p:sldId id="547" r:id="rId5"/>
    <p:sldId id="527" r:id="rId6"/>
    <p:sldId id="551" r:id="rId7"/>
    <p:sldId id="545" r:id="rId8"/>
    <p:sldId id="555" r:id="rId9"/>
    <p:sldId id="530" r:id="rId10"/>
    <p:sldId id="552" r:id="rId11"/>
    <p:sldId id="533" r:id="rId12"/>
    <p:sldId id="553" r:id="rId13"/>
    <p:sldId id="543" r:id="rId14"/>
    <p:sldId id="537" r:id="rId15"/>
    <p:sldId id="538" r:id="rId16"/>
    <p:sldId id="539" r:id="rId17"/>
    <p:sldId id="540" r:id="rId18"/>
    <p:sldId id="541" r:id="rId19"/>
    <p:sldId id="542" r:id="rId20"/>
    <p:sldId id="554" r:id="rId21"/>
    <p:sldId id="544" r:id="rId22"/>
    <p:sldId id="546" r:id="rId23"/>
    <p:sldId id="494" r:id="rId24"/>
    <p:sldId id="418" r:id="rId25"/>
    <p:sldId id="415" r:id="rId26"/>
    <p:sldId id="4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3B9DE0"/>
    <a:srgbClr val="73FEFF"/>
    <a:srgbClr val="3C9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57"/>
    <p:restoredTop sz="89267"/>
  </p:normalViewPr>
  <p:slideViewPr>
    <p:cSldViewPr snapToGrid="0" snapToObjects="1">
      <p:cViewPr>
        <p:scale>
          <a:sx n="96" d="100"/>
          <a:sy n="96" d="100"/>
        </p:scale>
        <p:origin x="144" y="-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AB7D4-8494-5947-9C54-33093DD5C935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61514-7224-464B-8719-094493455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1514-7224-464B-8719-094493455F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9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1514-7224-464B-8719-094493455F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3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1514-7224-464B-8719-094493455F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1514-7224-464B-8719-094493455F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1514-7224-464B-8719-094493455F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1514-7224-464B-8719-094493455F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9835346" y="83871"/>
            <a:ext cx="1046675" cy="928688"/>
            <a:chOff x="-2220464" y="3217020"/>
            <a:chExt cx="2637151" cy="2586083"/>
          </a:xfrm>
          <a:solidFill>
            <a:schemeClr val="accent2"/>
          </a:solidFill>
        </p:grpSpPr>
        <p:cxnSp>
          <p:nvCxnSpPr>
            <p:cNvPr id="57" name="Straight Connector 56"/>
            <p:cNvCxnSpPr/>
            <p:nvPr/>
          </p:nvCxnSpPr>
          <p:spPr>
            <a:xfrm>
              <a:off x="-1884826" y="4137709"/>
              <a:ext cx="1946100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-1884826" y="4893147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-1884826" y="5637851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-2052645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-128547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-51830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248869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-1884826" y="3382272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tangle 64"/>
            <p:cNvSpPr/>
            <p:nvPr/>
          </p:nvSpPr>
          <p:spPr>
            <a:xfrm>
              <a:off x="-2220464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53293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686122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1049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2220464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5329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686122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2220464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53293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-686122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1049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2220464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-1453293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686122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1049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127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4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97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1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402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27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6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3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14425"/>
            <a:ext cx="8596668" cy="5287154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97039" y="6401579"/>
            <a:ext cx="137818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0D1D0697-F66A-EE4C-B4D3-9802540BC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3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8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8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0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6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0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3" name="Rectangle 25"/>
            <p:cNvSpPr/>
            <p:nvPr userDrawn="1"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009" y="213915"/>
            <a:ext cx="8596668" cy="76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157741"/>
            <a:ext cx="8596668" cy="515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95822" y="6401579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8867" y="6401580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MAERI Tutorial @ ISCA 2018                                    Tushar Krishna | Georgia Institute of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8436" y="6401579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2"/>
                </a:solidFill>
              </a:defRPr>
            </a:lvl1pPr>
          </a:lstStyle>
          <a:p>
            <a:fld id="{0D1D0697-F66A-EE4C-B4D3-9802540BCC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77554" y="6401579"/>
            <a:ext cx="8993458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V="1">
            <a:off x="707009" y="977633"/>
            <a:ext cx="8596668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29675" y="977633"/>
            <a:ext cx="6773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9303677" y="977633"/>
            <a:ext cx="36650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 userDrawn="1"/>
        </p:nvGrpSpPr>
        <p:grpSpPr>
          <a:xfrm>
            <a:off x="9835346" y="83871"/>
            <a:ext cx="1046675" cy="928688"/>
            <a:chOff x="-2220464" y="3217020"/>
            <a:chExt cx="2637151" cy="2586083"/>
          </a:xfrm>
          <a:solidFill>
            <a:schemeClr val="accent2"/>
          </a:solidFill>
        </p:grpSpPr>
        <p:cxnSp>
          <p:nvCxnSpPr>
            <p:cNvPr id="36" name="Straight Connector 35"/>
            <p:cNvCxnSpPr/>
            <p:nvPr/>
          </p:nvCxnSpPr>
          <p:spPr>
            <a:xfrm>
              <a:off x="-1884826" y="4137709"/>
              <a:ext cx="1946100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-1884826" y="4893147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-1884826" y="5637851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 flipV="1">
              <a:off x="-2052645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-128547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-51830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248869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-1884826" y="3382272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-2220464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1453293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686122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1049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2220464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5329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686122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2220464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1453293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-686122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1049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-2220464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-1453293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86122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049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127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51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2">
            <a:lumMod val="50000"/>
          </a:schemeClr>
        </a:buClr>
        <a:buSzPct val="80000"/>
        <a:buFont typeface="Wingdings 3" charset="2"/>
        <a:buChar char="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2">
            <a:lumMod val="50000"/>
          </a:schemeClr>
        </a:buClr>
        <a:buSzPct val="80000"/>
        <a:buFont typeface="Wingdings 3" charset="2"/>
        <a:buChar char="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hyperlink" Target="http://synergy.ece.gatech.edu/tools/maeri/maeri_tutorial_isca2018/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hyperlink" Target="mailto:mpellauer@nvidia.com" TargetMode="External"/><Relationship Id="rId6" Type="http://schemas.openxmlformats.org/officeDocument/2006/relationships/hyperlink" Target="mailto:tushar@ece.gatech.edu" TargetMode="External"/><Relationship Id="rId7" Type="http://schemas.openxmlformats.org/officeDocument/2006/relationships/hyperlink" Target="mailto:hyoukjun@gatech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hyperlink" Target="https://arxiv.org/abs/1805.02566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jpeg"/><Relationship Id="rId15" Type="http://schemas.openxmlformats.org/officeDocument/2006/relationships/image" Target="../media/image28.jpeg"/><Relationship Id="rId16" Type="http://schemas.openxmlformats.org/officeDocument/2006/relationships/image" Target="../media/image29.jpg"/><Relationship Id="rId17" Type="http://schemas.openxmlformats.org/officeDocument/2006/relationships/image" Target="../media/image30.png"/><Relationship Id="rId18" Type="http://schemas.openxmlformats.org/officeDocument/2006/relationships/image" Target="../media/image31.emf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.emf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1044" y="1"/>
            <a:ext cx="7032555" cy="408706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solidFill>
                  <a:schemeClr val="accent2"/>
                </a:solidFill>
              </a:rPr>
              <a:t>MAERI: Enabling Rapid Design Space Exploration and Prototyping of DNN Accelerators</a:t>
            </a:r>
            <a:r>
              <a:rPr lang="en-US" sz="4800" dirty="0">
                <a:solidFill>
                  <a:schemeClr val="accent2"/>
                </a:solidFill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653" y="4078012"/>
            <a:ext cx="8529946" cy="186068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Hyoukjun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Kwon </a:t>
            </a:r>
            <a:r>
              <a:rPr lang="en-US" sz="2800" dirty="0" smtClean="0"/>
              <a:t>  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Michael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Pellauer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  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Tushar Krishna</a:t>
            </a:r>
            <a:endParaRPr lang="en-US" sz="28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8" y="1576201"/>
            <a:ext cx="2011541" cy="1570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6" y="5003483"/>
            <a:ext cx="2590800" cy="655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6801" y="3399257"/>
            <a:ext cx="2162748" cy="423661"/>
            <a:chOff x="677492" y="-1417931"/>
            <a:chExt cx="3154606" cy="582700"/>
          </a:xfrm>
        </p:grpSpPr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rgbClr val="76B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355392" y="5880456"/>
            <a:ext cx="7482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://synergy.ece.gatech.edu/tools/maeri/maeri_tutorial_isca2018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421166" y="6359218"/>
            <a:ext cx="33506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smtClean="0"/>
              <a:t>ISCA Tutorial June </a:t>
            </a:r>
            <a:r>
              <a:rPr lang="en-US" sz="2000" b="1" dirty="0" smtClean="0"/>
              <a:t>3, 2018</a:t>
            </a:r>
            <a:endParaRPr lang="en-US" sz="2000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6" y="3930388"/>
            <a:ext cx="368198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592" y="0"/>
            <a:ext cx="7673008" cy="36178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solidFill>
                  <a:schemeClr val="accent2"/>
                </a:solidFill>
              </a:rPr>
              <a:t>Software Setup</a:t>
            </a:r>
            <a:endParaRPr 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 and Software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14425"/>
            <a:ext cx="9752127" cy="528715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WiFi</a:t>
            </a:r>
            <a:r>
              <a:rPr lang="en-US" dirty="0" smtClean="0"/>
              <a:t> Information</a:t>
            </a:r>
          </a:p>
          <a:p>
            <a:pPr lvl="1"/>
            <a:r>
              <a:rPr lang="en-US" dirty="0" smtClean="0"/>
              <a:t>Username: ISCA2018</a:t>
            </a:r>
          </a:p>
          <a:p>
            <a:pPr lvl="1"/>
            <a:r>
              <a:rPr lang="en-US" dirty="0" smtClean="0"/>
              <a:t>Password: Turing2018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VM with MAESTRO and MAERI code</a:t>
            </a:r>
          </a:p>
          <a:p>
            <a:pPr lvl="1"/>
            <a:r>
              <a:rPr lang="en-US" dirty="0" smtClean="0"/>
              <a:t>We passing </a:t>
            </a:r>
            <a:r>
              <a:rPr lang="en-US" dirty="0" smtClean="0"/>
              <a:t>around pen-drives</a:t>
            </a:r>
          </a:p>
          <a:p>
            <a:pPr lvl="1"/>
            <a:r>
              <a:rPr lang="en-US" dirty="0" smtClean="0"/>
              <a:t>Copy the .</a:t>
            </a:r>
            <a:r>
              <a:rPr lang="en-US" dirty="0" err="1" smtClean="0"/>
              <a:t>vbox</a:t>
            </a:r>
            <a:r>
              <a:rPr lang="en-US" dirty="0" smtClean="0"/>
              <a:t> and .</a:t>
            </a:r>
            <a:r>
              <a:rPr lang="en-US" dirty="0" err="1" smtClean="0"/>
              <a:t>vdi</a:t>
            </a:r>
            <a:r>
              <a:rPr lang="en-US" dirty="0" smtClean="0"/>
              <a:t> files into the same directory</a:t>
            </a:r>
          </a:p>
          <a:p>
            <a:pPr lvl="1"/>
            <a:r>
              <a:rPr lang="en-US" dirty="0" smtClean="0"/>
              <a:t>If you have Virtual Box installed, then you can directly copy and launch VM</a:t>
            </a:r>
          </a:p>
          <a:p>
            <a:pPr lvl="2"/>
            <a:r>
              <a:rPr lang="en-US" dirty="0" smtClean="0"/>
              <a:t>Else </a:t>
            </a:r>
            <a:r>
              <a:rPr lang="en-US" dirty="0" err="1" smtClean="0"/>
              <a:t>VirtualBox</a:t>
            </a:r>
            <a:r>
              <a:rPr lang="en-US" dirty="0" smtClean="0"/>
              <a:t> installation files are also on the pen-drive</a:t>
            </a:r>
          </a:p>
          <a:p>
            <a:pPr lvl="2"/>
            <a:r>
              <a:rPr lang="en-US" b="1" dirty="0" smtClean="0">
                <a:solidFill>
                  <a:srgbClr val="C00000"/>
                </a:solidFill>
              </a:rPr>
              <a:t>Password for VM</a:t>
            </a:r>
            <a:r>
              <a:rPr lang="en-US" b="1" smtClean="0">
                <a:solidFill>
                  <a:srgbClr val="C00000"/>
                </a:solidFill>
              </a:rPr>
              <a:t>: </a:t>
            </a:r>
            <a:r>
              <a:rPr lang="en-US" b="1" smtClean="0">
                <a:solidFill>
                  <a:srgbClr val="C00000"/>
                </a:solidFill>
              </a:rPr>
              <a:t>maeri2018</a:t>
            </a:r>
          </a:p>
          <a:p>
            <a:pPr lvl="2"/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Please sign the sign-up sheet being passed around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592" y="0"/>
            <a:ext cx="7673008" cy="36178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solidFill>
                  <a:schemeClr val="accent2"/>
                </a:solidFill>
              </a:rPr>
              <a:t>Relevant Background</a:t>
            </a:r>
            <a:endParaRPr 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5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Deep Neural Network?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828800"/>
            <a:ext cx="6489700" cy="4445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2214" y="1158394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Neurons</a:t>
            </a:r>
          </a:p>
        </p:txBody>
      </p:sp>
      <p:sp>
        <p:nvSpPr>
          <p:cNvPr id="18" name="Freeform 17"/>
          <p:cNvSpPr/>
          <p:nvPr/>
        </p:nvSpPr>
        <p:spPr>
          <a:xfrm flipH="1">
            <a:off x="1815612" y="1681614"/>
            <a:ext cx="315695" cy="1290185"/>
          </a:xfrm>
          <a:custGeom>
            <a:avLst/>
            <a:gdLst>
              <a:gd name="connsiteX0" fmla="*/ 1608794 w 1608794"/>
              <a:gd name="connsiteY0" fmla="*/ 0 h 1388788"/>
              <a:gd name="connsiteX1" fmla="*/ 536265 w 1608794"/>
              <a:gd name="connsiteY1" fmla="*/ 364385 h 1388788"/>
              <a:gd name="connsiteX2" fmla="*/ 0 w 1608794"/>
              <a:gd name="connsiteY2" fmla="*/ 1388788 h 13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8794" h="1388788">
                <a:moveTo>
                  <a:pt x="1608794" y="0"/>
                </a:moveTo>
                <a:cubicBezTo>
                  <a:pt x="1206595" y="66460"/>
                  <a:pt x="804397" y="132920"/>
                  <a:pt x="536265" y="364385"/>
                </a:cubicBezTo>
                <a:cubicBezTo>
                  <a:pt x="268133" y="595850"/>
                  <a:pt x="0" y="1388788"/>
                  <a:pt x="0" y="1388788"/>
                </a:cubicBezTo>
              </a:path>
            </a:pathLst>
          </a:custGeom>
          <a:noFill/>
          <a:ln w="50800" cap="rnd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815613" y="1407129"/>
            <a:ext cx="4970197" cy="1869471"/>
          </a:xfrm>
          <a:custGeom>
            <a:avLst/>
            <a:gdLst>
              <a:gd name="connsiteX0" fmla="*/ 0 w 1395664"/>
              <a:gd name="connsiteY0" fmla="*/ 0 h 1870052"/>
              <a:gd name="connsiteX1" fmla="*/ 983152 w 1395664"/>
              <a:gd name="connsiteY1" fmla="*/ 336885 h 1870052"/>
              <a:gd name="connsiteX2" fmla="*/ 1395664 w 1395664"/>
              <a:gd name="connsiteY2" fmla="*/ 1870052 h 187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4" h="1870052">
                <a:moveTo>
                  <a:pt x="0" y="0"/>
                </a:moveTo>
                <a:cubicBezTo>
                  <a:pt x="375270" y="12605"/>
                  <a:pt x="750541" y="25210"/>
                  <a:pt x="983152" y="336885"/>
                </a:cubicBezTo>
                <a:cubicBezTo>
                  <a:pt x="1215763" y="648560"/>
                  <a:pt x="1395664" y="1870052"/>
                  <a:pt x="1395664" y="1870052"/>
                </a:cubicBezTo>
              </a:path>
            </a:pathLst>
          </a:custGeom>
          <a:noFill/>
          <a:ln w="50800" cap="rnd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15613" y="1536048"/>
            <a:ext cx="2680189" cy="978552"/>
          </a:xfrm>
          <a:prstGeom prst="straightConnector1">
            <a:avLst/>
          </a:prstGeom>
          <a:noFill/>
          <a:ln w="50800" cap="rnd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Box 20"/>
          <p:cNvSpPr txBox="1"/>
          <p:nvPr/>
        </p:nvSpPr>
        <p:spPr>
          <a:xfrm>
            <a:off x="6564595" y="1158394"/>
            <a:ext cx="1864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Synapses</a:t>
            </a:r>
          </a:p>
        </p:txBody>
      </p:sp>
      <p:sp>
        <p:nvSpPr>
          <p:cNvPr id="22" name="Freeform 21"/>
          <p:cNvSpPr/>
          <p:nvPr/>
        </p:nvSpPr>
        <p:spPr>
          <a:xfrm>
            <a:off x="3644348" y="1399303"/>
            <a:ext cx="2988992" cy="1216897"/>
          </a:xfrm>
          <a:custGeom>
            <a:avLst/>
            <a:gdLst>
              <a:gd name="connsiteX0" fmla="*/ 1608794 w 1608794"/>
              <a:gd name="connsiteY0" fmla="*/ 0 h 1388788"/>
              <a:gd name="connsiteX1" fmla="*/ 536265 w 1608794"/>
              <a:gd name="connsiteY1" fmla="*/ 364385 h 1388788"/>
              <a:gd name="connsiteX2" fmla="*/ 0 w 1608794"/>
              <a:gd name="connsiteY2" fmla="*/ 1388788 h 13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8794" h="1388788">
                <a:moveTo>
                  <a:pt x="1608794" y="0"/>
                </a:moveTo>
                <a:cubicBezTo>
                  <a:pt x="1206595" y="66460"/>
                  <a:pt x="804397" y="132920"/>
                  <a:pt x="536265" y="364385"/>
                </a:cubicBezTo>
                <a:cubicBezTo>
                  <a:pt x="268133" y="595850"/>
                  <a:pt x="0" y="1388788"/>
                  <a:pt x="0" y="1388788"/>
                </a:cubicBezTo>
              </a:path>
            </a:pathLst>
          </a:custGeom>
          <a:noFill/>
          <a:ln w="50800" cap="rnd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751451" y="1536048"/>
            <a:ext cx="881889" cy="1390847"/>
          </a:xfrm>
          <a:custGeom>
            <a:avLst/>
            <a:gdLst>
              <a:gd name="connsiteX0" fmla="*/ 1608794 w 1608794"/>
              <a:gd name="connsiteY0" fmla="*/ 0 h 1388788"/>
              <a:gd name="connsiteX1" fmla="*/ 536265 w 1608794"/>
              <a:gd name="connsiteY1" fmla="*/ 364385 h 1388788"/>
              <a:gd name="connsiteX2" fmla="*/ 0 w 1608794"/>
              <a:gd name="connsiteY2" fmla="*/ 1388788 h 13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8794" h="1388788">
                <a:moveTo>
                  <a:pt x="1608794" y="0"/>
                </a:moveTo>
                <a:cubicBezTo>
                  <a:pt x="1206595" y="66460"/>
                  <a:pt x="804397" y="132920"/>
                  <a:pt x="536265" y="364385"/>
                </a:cubicBezTo>
                <a:cubicBezTo>
                  <a:pt x="268133" y="595850"/>
                  <a:pt x="0" y="1388788"/>
                  <a:pt x="0" y="1388788"/>
                </a:cubicBezTo>
              </a:path>
            </a:pathLst>
          </a:custGeom>
          <a:noFill/>
          <a:ln w="50800" cap="rnd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871279" y="2743200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71279" y="3587343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1278" y="4421746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79360" y="2281535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Y</a:t>
            </a:r>
            <a:r>
              <a:rPr lang="en-US" sz="2400" b="1" baseline="-25000" dirty="0"/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9359" y="3125678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Y</a:t>
            </a:r>
            <a:r>
              <a:rPr lang="en-US" sz="2400" b="1" baseline="-25000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79358" y="3960081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Y</a:t>
            </a:r>
            <a:r>
              <a:rPr lang="en-US" sz="2400" b="1" baseline="-25000" dirty="0"/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79358" y="4794484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Y</a:t>
            </a:r>
            <a:r>
              <a:rPr lang="en-US" sz="2400" b="1" baseline="-25000" dirty="0"/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40669" y="2209800"/>
            <a:ext cx="69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</a:t>
            </a:r>
            <a:r>
              <a:rPr lang="en-US" sz="2400" b="1" baseline="-25000" dirty="0"/>
              <a:t>11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35028" y="4794484"/>
            <a:ext cx="70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</a:t>
            </a:r>
            <a:r>
              <a:rPr lang="en-US" sz="2400" b="1" baseline="-25000" dirty="0"/>
              <a:t>34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414951"/>
              </p:ext>
            </p:extLst>
          </p:nvPr>
        </p:nvGraphicFramePr>
        <p:xfrm>
          <a:off x="5222238" y="1701020"/>
          <a:ext cx="3239837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Equation" r:id="rId4" imgW="1663700" imgH="482600" progId="Equation.3">
                  <p:embed/>
                </p:oleObj>
              </mc:Choice>
              <mc:Fallback>
                <p:oleObj name="Equation" r:id="rId4" imgW="1663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2238" y="1701020"/>
                        <a:ext cx="3239837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ounded Rectangular Callout 35"/>
          <p:cNvSpPr/>
          <p:nvPr/>
        </p:nvSpPr>
        <p:spPr>
          <a:xfrm>
            <a:off x="7835532" y="3471926"/>
            <a:ext cx="1803237" cy="692497"/>
          </a:xfrm>
          <a:prstGeom prst="wedgeRoundRectCallout">
            <a:avLst>
              <a:gd name="adj1" fmla="val -32891"/>
              <a:gd name="adj2" fmla="val -19804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Weighted Sum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380191" y="6113209"/>
            <a:ext cx="2180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[Image Source: Stanford]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813198" y="5403331"/>
            <a:ext cx="3994604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i="1"/>
              <a:t>Each </a:t>
            </a:r>
            <a:r>
              <a:rPr lang="en-US" sz="2400" b="1" i="1">
                <a:solidFill>
                  <a:srgbClr val="C00000"/>
                </a:solidFill>
              </a:rPr>
              <a:t>synapse</a:t>
            </a:r>
            <a:r>
              <a:rPr lang="en-US" sz="2400" i="1"/>
              <a:t> has a </a:t>
            </a:r>
            <a:r>
              <a:rPr lang="en-US" sz="2400" b="1" i="1">
                <a:solidFill>
                  <a:srgbClr val="C00000"/>
                </a:solidFill>
              </a:rPr>
              <a:t>weight</a:t>
            </a:r>
            <a:r>
              <a:rPr lang="en-US" sz="2400" i="1"/>
              <a:t> for neuron </a:t>
            </a:r>
            <a:r>
              <a:rPr lang="en-US" sz="2400" b="1" i="1">
                <a:solidFill>
                  <a:srgbClr val="C00000"/>
                </a:solidFill>
              </a:rPr>
              <a:t>activation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420822" y="1809394"/>
            <a:ext cx="965307" cy="729280"/>
          </a:xfrm>
          <a:prstGeom prst="ellipse">
            <a:avLst/>
          </a:prstGeom>
          <a:noFill/>
          <a:ln w="349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1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 animBg="1"/>
      <p:bldP spid="37" grpId="0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Deep Learning Landscape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37248" y="1055094"/>
            <a:ext cx="2128645" cy="7801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Model </a:t>
            </a:r>
            <a:r>
              <a:rPr lang="en-US" dirty="0" smtClean="0"/>
              <a:t>Creation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32255" y="1055094"/>
            <a:ext cx="1375091" cy="7801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Training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09054" y="1045479"/>
            <a:ext cx="1837984" cy="780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Inference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2562317" y="1099172"/>
            <a:ext cx="521554" cy="3459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0800000">
            <a:off x="2495008" y="1489247"/>
            <a:ext cx="521554" cy="3459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4818138" y="1284662"/>
            <a:ext cx="521554" cy="3459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354168" y="3267841"/>
            <a:ext cx="3551324" cy="1846890"/>
            <a:chOff x="2295022" y="3410910"/>
            <a:chExt cx="3551324" cy="1846890"/>
          </a:xfrm>
        </p:grpSpPr>
        <p:sp>
          <p:nvSpPr>
            <p:cNvPr id="24" name="Rectangle 23"/>
            <p:cNvSpPr/>
            <p:nvPr/>
          </p:nvSpPr>
          <p:spPr>
            <a:xfrm>
              <a:off x="2652461" y="3410910"/>
              <a:ext cx="744954" cy="1846889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Conv.</a:t>
              </a:r>
            </a:p>
            <a:p>
              <a:pPr algn="ctr"/>
              <a:r>
                <a:rPr lang="en-US" sz="1600" dirty="0" smtClean="0"/>
                <a:t>Layer</a:t>
              </a:r>
              <a:endParaRPr lang="en-US" sz="16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295022" y="4334354"/>
              <a:ext cx="371812" cy="601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32" idx="1"/>
            </p:cNvCxnSpPr>
            <p:nvPr/>
          </p:nvCxnSpPr>
          <p:spPr>
            <a:xfrm>
              <a:off x="5568877" y="4313492"/>
              <a:ext cx="277469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698207" y="3410910"/>
              <a:ext cx="744954" cy="1846890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Conv.</a:t>
              </a:r>
            </a:p>
            <a:p>
              <a:pPr algn="ctr"/>
              <a:r>
                <a:rPr lang="en-US" sz="1600" dirty="0" smtClean="0"/>
                <a:t>Layer</a:t>
              </a:r>
              <a:endParaRPr lang="en-US" sz="1600" dirty="0"/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4419600" y="3689286"/>
              <a:ext cx="533400" cy="54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charset="0"/>
                <a:buNone/>
                <a:tabLst/>
                <a:defRPr/>
              </a:pPr>
              <a:r>
                <a:rPr lang="en-US" sz="2000" b="1" dirty="0" smtClean="0">
                  <a:latin typeface="+mn-lt"/>
                </a:rPr>
                <a:t>...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00600" y="3410910"/>
              <a:ext cx="744954" cy="1846890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Conv.</a:t>
              </a:r>
            </a:p>
            <a:p>
              <a:pPr algn="ctr"/>
              <a:r>
                <a:rPr lang="en-US" sz="1600" dirty="0" smtClean="0"/>
                <a:t>Layer</a:t>
              </a:r>
              <a:endParaRPr lang="en-US" sz="1600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397415" y="4313493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905492" y="3267839"/>
            <a:ext cx="2114815" cy="1811987"/>
            <a:chOff x="5846346" y="3410908"/>
            <a:chExt cx="2114815" cy="1811987"/>
          </a:xfrm>
        </p:grpSpPr>
        <p:sp>
          <p:nvSpPr>
            <p:cNvPr id="32" name="Rectangle 31"/>
            <p:cNvSpPr/>
            <p:nvPr/>
          </p:nvSpPr>
          <p:spPr>
            <a:xfrm>
              <a:off x="5846346" y="3410909"/>
              <a:ext cx="744954" cy="1805167"/>
            </a:xfrm>
            <a:prstGeom prst="rect">
              <a:avLst/>
            </a:prstGeom>
            <a:solidFill>
              <a:srgbClr val="7F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Pool.</a:t>
              </a:r>
            </a:p>
            <a:p>
              <a:pPr algn="ctr"/>
              <a:r>
                <a:rPr lang="en-US" sz="1600" dirty="0" smtClean="0"/>
                <a:t>Layer</a:t>
              </a:r>
              <a:endParaRPr lang="en-US" sz="16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6591300" y="4313492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915415" y="3410908"/>
              <a:ext cx="744954" cy="1811987"/>
            </a:xfrm>
            <a:prstGeom prst="rect">
              <a:avLst/>
            </a:prstGeom>
            <a:solidFill>
              <a:srgbClr val="78C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FC</a:t>
              </a:r>
            </a:p>
            <a:p>
              <a:pPr algn="ctr"/>
              <a:r>
                <a:rPr lang="en-US" sz="1600" dirty="0" smtClean="0"/>
                <a:t>Layer</a:t>
              </a:r>
              <a:endParaRPr lang="en-US" sz="1600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7660369" y="4313492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8008853" y="3869139"/>
            <a:ext cx="2379389" cy="435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“Intercontinental Hotel”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357846" y="4086750"/>
            <a:ext cx="6426037" cy="2199895"/>
            <a:chOff x="2298700" y="4229819"/>
            <a:chExt cx="6426037" cy="219989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0" y="5439114"/>
              <a:ext cx="4775200" cy="990600"/>
            </a:xfrm>
            <a:prstGeom prst="rect">
              <a:avLst/>
            </a:prstGeom>
          </p:spPr>
        </p:pic>
        <p:cxnSp>
          <p:nvCxnSpPr>
            <p:cNvPr id="44" name="Straight Arrow Connector 43"/>
            <p:cNvCxnSpPr/>
            <p:nvPr/>
          </p:nvCxnSpPr>
          <p:spPr>
            <a:xfrm flipV="1">
              <a:off x="4648200" y="4229819"/>
              <a:ext cx="0" cy="120929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6935734" y="5684474"/>
              <a:ext cx="1789003" cy="625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latin typeface="+mn-lt"/>
                </a:rPr>
                <a:t>Intermediate features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725980" y="2239860"/>
            <a:ext cx="3072456" cy="888793"/>
            <a:chOff x="2652460" y="1772511"/>
            <a:chExt cx="3072456" cy="888793"/>
          </a:xfrm>
        </p:grpSpPr>
        <p:sp>
          <p:nvSpPr>
            <p:cNvPr id="47" name="Right Brace 46"/>
            <p:cNvSpPr/>
            <p:nvPr/>
          </p:nvSpPr>
          <p:spPr>
            <a:xfrm rot="16200000">
              <a:off x="4006604" y="1122355"/>
              <a:ext cx="184805" cy="289309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2831823" y="1772511"/>
              <a:ext cx="2893093" cy="7390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C00000"/>
                  </a:solidFill>
                  <a:latin typeface="+mn-lt"/>
                </a:rPr>
                <a:t>Convolutional Layers</a:t>
              </a:r>
            </a:p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C00000"/>
                  </a:solidFill>
                  <a:latin typeface="+mn-lt"/>
                </a:rPr>
                <a:t>(Feature Extraction)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39259" y="2206035"/>
            <a:ext cx="2395038" cy="985113"/>
            <a:chOff x="5583301" y="1686901"/>
            <a:chExt cx="2395038" cy="985113"/>
          </a:xfrm>
        </p:grpSpPr>
        <p:sp>
          <p:nvSpPr>
            <p:cNvPr id="50" name="Right Brace 49"/>
            <p:cNvSpPr/>
            <p:nvPr/>
          </p:nvSpPr>
          <p:spPr>
            <a:xfrm rot="16200000">
              <a:off x="6128422" y="2228286"/>
              <a:ext cx="180802" cy="70665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5583301" y="1686901"/>
              <a:ext cx="2395038" cy="7390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C00000"/>
                  </a:solidFill>
                  <a:latin typeface="+mn-lt"/>
                </a:rPr>
                <a:t>Summarize features</a:t>
              </a:r>
            </a:p>
          </p:txBody>
        </p:sp>
        <p:sp>
          <p:nvSpPr>
            <p:cNvPr id="52" name="Right Brace 51"/>
            <p:cNvSpPr/>
            <p:nvPr/>
          </p:nvSpPr>
          <p:spPr>
            <a:xfrm rot="16200000">
              <a:off x="7181987" y="2210408"/>
              <a:ext cx="180802" cy="70665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2" descr="mage result for intercontinental 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 t="5037" r="30288"/>
          <a:stretch/>
        </p:blipFill>
        <p:spPr bwMode="auto">
          <a:xfrm>
            <a:off x="1123382" y="2915914"/>
            <a:ext cx="1044314" cy="325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H="1">
            <a:off x="1532424" y="1722783"/>
            <a:ext cx="3927472" cy="994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347038" y="1817170"/>
            <a:ext cx="935571" cy="1022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0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DNN accelerators?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Millions of Parameters (i.e., </a:t>
            </a:r>
            <a:r>
              <a:rPr lang="en-US" b="1" dirty="0" smtClean="0"/>
              <a:t>weights)</a:t>
            </a:r>
          </a:p>
          <a:p>
            <a:pPr lvl="1"/>
            <a:r>
              <a:rPr lang="en-US" dirty="0" smtClean="0"/>
              <a:t>Millions of computations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Heavy data movement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145091" y="2277888"/>
          <a:ext cx="517537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689"/>
                <a:gridCol w="2587689"/>
              </a:tblGrid>
              <a:tr h="314292">
                <a:tc>
                  <a:txBody>
                    <a:bodyPr/>
                    <a:lstStyle/>
                    <a:p>
                      <a:r>
                        <a:rPr lang="en-US" dirty="0" smtClean="0"/>
                        <a:t>DNN Topology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Weights</a:t>
                      </a:r>
                      <a:endParaRPr lang="en-US" dirty="0"/>
                    </a:p>
                  </a:txBody>
                  <a:tcPr/>
                </a:tc>
              </a:tr>
              <a:tr h="31429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AlexNet</a:t>
                      </a:r>
                      <a:r>
                        <a:rPr lang="en-US" baseline="0" dirty="0" smtClean="0"/>
                        <a:t> (2012)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3.98M</a:t>
                      </a:r>
                      <a:endParaRPr lang="en-US" dirty="0"/>
                    </a:p>
                  </a:txBody>
                  <a:tcPr/>
                </a:tc>
              </a:tr>
              <a:tr h="314292">
                <a:tc>
                  <a:txBody>
                    <a:bodyPr/>
                    <a:lstStyle/>
                    <a:p>
                      <a:r>
                        <a:rPr lang="is-IS" dirty="0" smtClean="0"/>
                        <a:t>VGGnet-16 (2014)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28.25M</a:t>
                      </a:r>
                      <a:endParaRPr lang="en-US" dirty="0"/>
                    </a:p>
                  </a:txBody>
                  <a:tcPr/>
                </a:tc>
              </a:tr>
              <a:tr h="31429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GoogleNet</a:t>
                      </a:r>
                      <a:r>
                        <a:rPr lang="en-US" dirty="0" smtClean="0"/>
                        <a:t> (2015)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6.77M</a:t>
                      </a:r>
                      <a:endParaRPr lang="en-US" dirty="0"/>
                    </a:p>
                  </a:txBody>
                  <a:tcPr/>
                </a:tc>
              </a:tr>
              <a:tr h="314292">
                <a:tc>
                  <a:txBody>
                    <a:bodyPr/>
                    <a:lstStyle/>
                    <a:p>
                      <a:r>
                        <a:rPr lang="is-IS" dirty="0" smtClean="0"/>
                        <a:t>Resnet-20 (2016)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0.27M</a:t>
                      </a:r>
                      <a:endParaRPr lang="en-US" dirty="0"/>
                    </a:p>
                  </a:txBody>
                  <a:tcPr/>
                </a:tc>
              </a:tr>
              <a:tr h="314292">
                <a:tc>
                  <a:txBody>
                    <a:bodyPr/>
                    <a:lstStyle/>
                    <a:p>
                      <a:r>
                        <a:rPr lang="is-IS" dirty="0" smtClean="0"/>
                        <a:t>Resnet-110 (2016)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90" y="4882391"/>
            <a:ext cx="4144180" cy="15191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15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587093" y="1845884"/>
            <a:ext cx="316751" cy="32328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10633" y="1777175"/>
            <a:ext cx="3725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Need lots of parallel compute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570525" y="4619584"/>
            <a:ext cx="316751" cy="32328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0633" y="4550933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Need </a:t>
            </a:r>
            <a:r>
              <a:rPr lang="en-US" sz="2000" b="1" smtClean="0">
                <a:solidFill>
                  <a:srgbClr val="C00000"/>
                </a:solidFill>
              </a:rPr>
              <a:t>to reduce energy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(or Dataflow) Accelerators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Millions of Parameters (i.e., weights)</a:t>
            </a:r>
          </a:p>
          <a:p>
            <a:pPr lvl="1"/>
            <a:r>
              <a:rPr lang="en-US" dirty="0"/>
              <a:t>Millions of computations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Heavy </a:t>
            </a:r>
            <a:r>
              <a:rPr lang="en-US" dirty="0"/>
              <a:t>data movement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382" name="Rounded Rectangular Callout 381"/>
          <p:cNvSpPr/>
          <p:nvPr/>
        </p:nvSpPr>
        <p:spPr>
          <a:xfrm>
            <a:off x="1643063" y="2269404"/>
            <a:ext cx="2857500" cy="875164"/>
          </a:xfrm>
          <a:prstGeom prst="wedgeRoundRectCallout">
            <a:avLst>
              <a:gd name="adj1" fmla="val 105635"/>
              <a:gd name="adj2" fmla="val 1352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Spread computations across hundreds of ALUs</a:t>
            </a:r>
            <a:endParaRPr lang="en-US" dirty="0"/>
          </a:p>
        </p:txBody>
      </p:sp>
      <p:sp>
        <p:nvSpPr>
          <p:cNvPr id="383" name="Rounded Rectangular Callout 382"/>
          <p:cNvSpPr/>
          <p:nvPr/>
        </p:nvSpPr>
        <p:spPr>
          <a:xfrm>
            <a:off x="1978931" y="5111216"/>
            <a:ext cx="2571750" cy="875164"/>
          </a:xfrm>
          <a:prstGeom prst="wedgeRoundRectCallout">
            <a:avLst>
              <a:gd name="adj1" fmla="val 107857"/>
              <a:gd name="adj2" fmla="val -5504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Reuse</a:t>
            </a:r>
            <a:r>
              <a:rPr lang="en-US" dirty="0" smtClean="0"/>
              <a:t> data within the array via direct communication</a:t>
            </a:r>
            <a:endParaRPr lang="en-US" dirty="0"/>
          </a:p>
        </p:txBody>
      </p:sp>
      <p:sp>
        <p:nvSpPr>
          <p:cNvPr id="384" name="TextBox 383"/>
          <p:cNvSpPr txBox="1"/>
          <p:nvPr/>
        </p:nvSpPr>
        <p:spPr>
          <a:xfrm>
            <a:off x="5381014" y="5944781"/>
            <a:ext cx="460595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/>
              <a:t>Examples: MIT </a:t>
            </a:r>
            <a:r>
              <a:rPr lang="en-US" b="1" i="1" dirty="0" err="1" smtClean="0"/>
              <a:t>Eyeriss</a:t>
            </a:r>
            <a:r>
              <a:rPr lang="en-US" b="1" i="1" dirty="0" smtClean="0"/>
              <a:t>, Google TPU, </a:t>
            </a:r>
            <a:r>
              <a:rPr lang="is-IS" b="1" i="1" dirty="0" smtClean="0"/>
              <a:t>…</a:t>
            </a:r>
            <a:endParaRPr lang="en-US" b="1" i="1" dirty="0"/>
          </a:p>
        </p:txBody>
      </p:sp>
      <p:cxnSp>
        <p:nvCxnSpPr>
          <p:cNvPr id="7" name="Straight Connector 6"/>
          <p:cNvCxnSpPr>
            <a:stCxn id="14" idx="3"/>
          </p:cNvCxnSpPr>
          <p:nvPr/>
        </p:nvCxnSpPr>
        <p:spPr>
          <a:xfrm>
            <a:off x="5535364" y="3492596"/>
            <a:ext cx="325720" cy="48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5485210" y="3954484"/>
            <a:ext cx="411047" cy="39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863698" y="1887094"/>
            <a:ext cx="3890467" cy="3946795"/>
            <a:chOff x="5863698" y="1887094"/>
            <a:chExt cx="3890467" cy="3946795"/>
          </a:xfrm>
        </p:grpSpPr>
        <p:grpSp>
          <p:nvGrpSpPr>
            <p:cNvPr id="288" name="Group 287"/>
            <p:cNvGrpSpPr/>
            <p:nvPr/>
          </p:nvGrpSpPr>
          <p:grpSpPr>
            <a:xfrm>
              <a:off x="5863698" y="1887094"/>
              <a:ext cx="3211521" cy="3946795"/>
              <a:chOff x="5144610" y="2029969"/>
              <a:chExt cx="3211521" cy="3946795"/>
            </a:xfrm>
          </p:grpSpPr>
          <p:cxnSp>
            <p:nvCxnSpPr>
              <p:cNvPr id="289" name="Straight Arrow Connector 288"/>
              <p:cNvCxnSpPr/>
              <p:nvPr/>
            </p:nvCxnSpPr>
            <p:spPr>
              <a:xfrm flipV="1">
                <a:off x="5446172" y="4183884"/>
                <a:ext cx="2128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0" name="Straight Arrow Connector 289"/>
              <p:cNvCxnSpPr/>
              <p:nvPr/>
            </p:nvCxnSpPr>
            <p:spPr>
              <a:xfrm flipH="1" flipV="1">
                <a:off x="6312640" y="4183884"/>
                <a:ext cx="2128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1" name="Straight Arrow Connector 290"/>
              <p:cNvCxnSpPr/>
              <p:nvPr/>
            </p:nvCxnSpPr>
            <p:spPr>
              <a:xfrm flipH="1" flipV="1">
                <a:off x="7181237" y="4183884"/>
                <a:ext cx="2127" cy="33095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2" name="Straight Arrow Connector 291"/>
              <p:cNvCxnSpPr/>
              <p:nvPr/>
            </p:nvCxnSpPr>
            <p:spPr>
              <a:xfrm flipV="1">
                <a:off x="8051960" y="4183884"/>
                <a:ext cx="4738" cy="32939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3" name="Straight Arrow Connector 292"/>
              <p:cNvCxnSpPr/>
              <p:nvPr/>
            </p:nvCxnSpPr>
            <p:spPr>
              <a:xfrm flipH="1" flipV="1">
                <a:off x="5444044" y="3287443"/>
                <a:ext cx="2128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4" name="Straight Arrow Connector 293"/>
              <p:cNvCxnSpPr/>
              <p:nvPr/>
            </p:nvCxnSpPr>
            <p:spPr>
              <a:xfrm flipH="1" flipV="1">
                <a:off x="6308384" y="3287443"/>
                <a:ext cx="6384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5" name="Straight Arrow Connector 294"/>
              <p:cNvCxnSpPr/>
              <p:nvPr/>
            </p:nvCxnSpPr>
            <p:spPr>
              <a:xfrm flipH="1" flipV="1">
                <a:off x="7176981" y="3287443"/>
                <a:ext cx="6383" cy="33095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6" name="Straight Arrow Connector 295"/>
              <p:cNvCxnSpPr/>
              <p:nvPr/>
            </p:nvCxnSpPr>
            <p:spPr>
              <a:xfrm flipV="1">
                <a:off x="8051960" y="3287443"/>
                <a:ext cx="482" cy="32939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7" name="Straight Arrow Connector 296"/>
              <p:cNvCxnSpPr/>
              <p:nvPr/>
            </p:nvCxnSpPr>
            <p:spPr>
              <a:xfrm flipV="1">
                <a:off x="5446172" y="5080325"/>
                <a:ext cx="2128" cy="33252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8" name="Straight Arrow Connector 297"/>
              <p:cNvCxnSpPr/>
              <p:nvPr/>
            </p:nvCxnSpPr>
            <p:spPr>
              <a:xfrm flipH="1" flipV="1">
                <a:off x="6312640" y="5080325"/>
                <a:ext cx="2129" cy="330956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9" name="Straight Arrow Connector 298"/>
              <p:cNvCxnSpPr/>
              <p:nvPr/>
            </p:nvCxnSpPr>
            <p:spPr>
              <a:xfrm flipH="1" flipV="1">
                <a:off x="7181237" y="5080325"/>
                <a:ext cx="2127" cy="32939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00" name="Straight Arrow Connector 299"/>
              <p:cNvCxnSpPr/>
              <p:nvPr/>
            </p:nvCxnSpPr>
            <p:spPr>
              <a:xfrm flipV="1">
                <a:off x="8051959" y="5080325"/>
                <a:ext cx="4739" cy="33252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01" name="Rectangle 300"/>
              <p:cNvSpPr/>
              <p:nvPr/>
            </p:nvSpPr>
            <p:spPr>
              <a:xfrm>
                <a:off x="5148866" y="2029969"/>
                <a:ext cx="3200400" cy="365716"/>
              </a:xfrm>
              <a:prstGeom prst="rect">
                <a:avLst/>
              </a:prstGeom>
              <a:solidFill>
                <a:sysClr val="windowText" lastClr="000000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Arial"/>
                  </a:rPr>
                  <a:t>Memory Hierarchy</a:t>
                </a:r>
              </a:p>
            </p:txBody>
          </p:sp>
          <p:cxnSp>
            <p:nvCxnSpPr>
              <p:cNvPr id="302" name="Straight Arrow Connector 301"/>
              <p:cNvCxnSpPr/>
              <p:nvPr/>
            </p:nvCxnSpPr>
            <p:spPr>
              <a:xfrm flipV="1">
                <a:off x="5446172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03" name="Straight Arrow Connector 302"/>
              <p:cNvCxnSpPr/>
              <p:nvPr/>
            </p:nvCxnSpPr>
            <p:spPr>
              <a:xfrm flipV="1">
                <a:off x="6314767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04" name="Straight Arrow Connector 303"/>
              <p:cNvCxnSpPr/>
              <p:nvPr/>
            </p:nvCxnSpPr>
            <p:spPr>
              <a:xfrm flipV="1">
                <a:off x="7183364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05" name="Straight Arrow Connector 304"/>
              <p:cNvCxnSpPr/>
              <p:nvPr/>
            </p:nvCxnSpPr>
            <p:spPr>
              <a:xfrm flipV="1">
                <a:off x="8051960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06" name="Straight Arrow Connector 305"/>
              <p:cNvCxnSpPr/>
              <p:nvPr/>
            </p:nvCxnSpPr>
            <p:spPr>
              <a:xfrm>
                <a:off x="5743478" y="569480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07" name="Straight Arrow Connector 306"/>
              <p:cNvCxnSpPr/>
              <p:nvPr/>
            </p:nvCxnSpPr>
            <p:spPr>
              <a:xfrm>
                <a:off x="6612074" y="569480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08" name="Straight Arrow Connector 307"/>
              <p:cNvCxnSpPr/>
              <p:nvPr/>
            </p:nvCxnSpPr>
            <p:spPr>
              <a:xfrm>
                <a:off x="7480670" y="569480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09" name="Rectangle 308"/>
              <p:cNvSpPr/>
              <p:nvPr/>
            </p:nvSpPr>
            <p:spPr>
              <a:xfrm>
                <a:off x="5148866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5148865" y="541284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5148866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6017462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6017462" y="5411281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6013206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6886058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6886057" y="5409715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6881803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7754654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7754652" y="541284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7757264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cxnSp>
            <p:nvCxnSpPr>
              <p:cNvPr id="321" name="Straight Arrow Connector 320"/>
              <p:cNvCxnSpPr/>
              <p:nvPr/>
            </p:nvCxnSpPr>
            <p:spPr>
              <a:xfrm>
                <a:off x="5743477" y="4798367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22" name="Straight Arrow Connector 321"/>
              <p:cNvCxnSpPr/>
              <p:nvPr/>
            </p:nvCxnSpPr>
            <p:spPr>
              <a:xfrm>
                <a:off x="6612073" y="4798367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23" name="Straight Arrow Connector 322"/>
              <p:cNvCxnSpPr/>
              <p:nvPr/>
            </p:nvCxnSpPr>
            <p:spPr>
              <a:xfrm>
                <a:off x="7480669" y="4798367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24" name="Rectangle 323"/>
              <p:cNvSpPr/>
              <p:nvPr/>
            </p:nvSpPr>
            <p:spPr>
              <a:xfrm>
                <a:off x="5148865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5148865" y="4516408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148866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017461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6017461" y="4516408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6013206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6886057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6886057" y="4514842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6881803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7754653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7754653" y="4513276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7757264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cxnSp>
            <p:nvCxnSpPr>
              <p:cNvPr id="336" name="Straight Arrow Connector 335"/>
              <p:cNvCxnSpPr/>
              <p:nvPr/>
            </p:nvCxnSpPr>
            <p:spPr>
              <a:xfrm>
                <a:off x="5743477" y="390192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37" name="Straight Arrow Connector 336"/>
              <p:cNvCxnSpPr/>
              <p:nvPr/>
            </p:nvCxnSpPr>
            <p:spPr>
              <a:xfrm>
                <a:off x="6612073" y="390192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38" name="Straight Arrow Connector 337"/>
              <p:cNvCxnSpPr/>
              <p:nvPr/>
            </p:nvCxnSpPr>
            <p:spPr>
              <a:xfrm>
                <a:off x="7480669" y="390192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39" name="Rectangle 338"/>
              <p:cNvSpPr/>
              <p:nvPr/>
            </p:nvSpPr>
            <p:spPr>
              <a:xfrm>
                <a:off x="5148865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5148865" y="361996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5148866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6017461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6017461" y="361996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6013206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6886057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6886057" y="3618401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6881803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7754653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7754653" y="3616835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7757264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cxnSp>
            <p:nvCxnSpPr>
              <p:cNvPr id="351" name="Straight Arrow Connector 350"/>
              <p:cNvCxnSpPr/>
              <p:nvPr/>
            </p:nvCxnSpPr>
            <p:spPr>
              <a:xfrm>
                <a:off x="5743477" y="3010168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52" name="Straight Arrow Connector 351"/>
              <p:cNvCxnSpPr/>
              <p:nvPr/>
            </p:nvCxnSpPr>
            <p:spPr>
              <a:xfrm>
                <a:off x="6612073" y="3010168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53" name="Straight Arrow Connector 352"/>
              <p:cNvCxnSpPr/>
              <p:nvPr/>
            </p:nvCxnSpPr>
            <p:spPr>
              <a:xfrm>
                <a:off x="7480669" y="3010168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54" name="Rectangle 353"/>
              <p:cNvSpPr/>
              <p:nvPr/>
            </p:nvSpPr>
            <p:spPr>
              <a:xfrm>
                <a:off x="5148865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5148865" y="2728209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5144610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6017461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6017461" y="2728209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6008950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6886057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6886057" y="2726643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6877547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7754653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754653" y="272507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7753008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5144611" y="2725077"/>
                <a:ext cx="603122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6008950" y="2725077"/>
                <a:ext cx="603125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6877547" y="2728985"/>
                <a:ext cx="603125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7746141" y="2728985"/>
                <a:ext cx="603125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5148867" y="3619967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019129" y="3619967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6883932" y="3619967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7754652" y="3618401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5148867" y="4516407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6012781" y="4517962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6877547" y="4513276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7754652" y="4517962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7753009" y="5412847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6877547" y="5409715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6012781" y="5409715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5146739" y="5409715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 rot="5400000">
              <a:off x="7952636" y="4000337"/>
              <a:ext cx="3237342" cy="365716"/>
            </a:xfrm>
            <a:prstGeom prst="rect">
              <a:avLst/>
            </a:prstGeom>
            <a:solidFill>
              <a:sysClr val="windowText" lastClr="000000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Memory Hierarchy</a:t>
              </a: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9075219" y="2863385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113" name="Straight Arrow Connector 112"/>
            <p:cNvCxnSpPr/>
            <p:nvPr/>
          </p:nvCxnSpPr>
          <p:spPr>
            <a:xfrm>
              <a:off x="9068350" y="3757484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114" name="Straight Arrow Connector 113"/>
            <p:cNvCxnSpPr/>
            <p:nvPr/>
          </p:nvCxnSpPr>
          <p:spPr>
            <a:xfrm>
              <a:off x="9068350" y="4639194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>
            <a:xfrm>
              <a:off x="9061481" y="5533293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4590875" y="330793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Control</a:t>
            </a:r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3264806" y="3757484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Register/FIFO/SRAM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  <p:bldP spid="383" grpId="0" animBg="1"/>
      <p:bldP spid="3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Key HW Design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map millions of computations over </a:t>
            </a:r>
            <a:r>
              <a:rPr lang="en-US" i="1" dirty="0"/>
              <a:t>limited</a:t>
            </a:r>
            <a:r>
              <a:rPr lang="en-US" dirty="0"/>
              <a:t> compute and memory </a:t>
            </a:r>
            <a:r>
              <a:rPr lang="en-US" dirty="0" smtClean="0"/>
              <a:t>resources (aka </a:t>
            </a:r>
            <a:r>
              <a:rPr lang="en-US" i="1" dirty="0" smtClean="0"/>
              <a:t>Dataflow</a:t>
            </a:r>
            <a:r>
              <a:rPr lang="en-US" dirty="0" smtClean="0"/>
              <a:t>)?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How do we design the accelerator to efficiently map arbitrary layer types and </a:t>
            </a:r>
            <a:r>
              <a:rPr lang="en-US" dirty="0" err="1" smtClean="0"/>
              <a:t>dataflows</a:t>
            </a:r>
            <a:r>
              <a:rPr lang="en-US" dirty="0" smtClean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37" y="5102861"/>
            <a:ext cx="2590800" cy="655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17" y="2459397"/>
            <a:ext cx="368198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-119268"/>
            <a:ext cx="8596668" cy="7637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MAESTRO: A </a:t>
            </a:r>
            <a:r>
              <a:rPr lang="en-US" dirty="0"/>
              <a:t>performance and cost model for </a:t>
            </a:r>
            <a:r>
              <a:rPr lang="en-US" dirty="0" smtClean="0"/>
              <a:t>DNN </a:t>
            </a:r>
            <a:r>
              <a:rPr lang="en-US" dirty="0" err="1" smtClean="0"/>
              <a:t>dataflows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2" y="1142688"/>
            <a:ext cx="9642057" cy="3113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292" y="1142688"/>
            <a:ext cx="2472630" cy="31132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58" y="1142687"/>
            <a:ext cx="2136416" cy="31132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7773" y="1142686"/>
            <a:ext cx="5033011" cy="31132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69606" y="6005742"/>
            <a:ext cx="3701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arxiv.org</a:t>
            </a:r>
            <a:r>
              <a:rPr lang="en-US" dirty="0" smtClean="0"/>
              <a:t>/abs/1805.02566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43" y="4890830"/>
            <a:ext cx="368198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803" y="-115621"/>
            <a:ext cx="8596668" cy="763717"/>
          </a:xfrm>
        </p:spPr>
        <p:txBody>
          <a:bodyPr>
            <a:normAutofit fontScale="90000"/>
          </a:bodyPr>
          <a:lstStyle/>
          <a:p>
            <a:r>
              <a:rPr lang="en-US" dirty="0"/>
              <a:t>MAERI – An Open Source RTL for Flexible DNN Accelerators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" y="1242392"/>
            <a:ext cx="9230139" cy="39469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292" y="1142688"/>
            <a:ext cx="1743760" cy="40466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48130" y="1187198"/>
            <a:ext cx="2345635" cy="40466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99653" y="1242392"/>
            <a:ext cx="3575566" cy="15538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99653" y="2796209"/>
            <a:ext cx="4094920" cy="24928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76" y="5356029"/>
            <a:ext cx="2590800" cy="655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20785" y="5977054"/>
            <a:ext cx="2938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Kwon et al., ASPLOS 2018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386471" y="1431235"/>
            <a:ext cx="1126434" cy="31672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BSV Compiler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34153" y="1187198"/>
            <a:ext cx="1392004" cy="40466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18" y="1238636"/>
            <a:ext cx="1496449" cy="2007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6" y="1156748"/>
            <a:ext cx="2107929" cy="2080737"/>
          </a:xfrm>
          <a:prstGeom prst="rect">
            <a:avLst/>
          </a:prstGeom>
        </p:spPr>
      </p:pic>
      <p:pic>
        <p:nvPicPr>
          <p:cNvPr id="1026" name="Picture 2" descr="http://synergy.ece.gatech.edu/wp-content/uploads/sites/332/2016/09/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79" y="1322018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64836" y="3408950"/>
            <a:ext cx="3163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 smtClean="0"/>
              <a:t>Michael </a:t>
            </a:r>
            <a:r>
              <a:rPr lang="en-US" sz="1600" b="1" dirty="0" err="1" smtClean="0"/>
              <a:t>Pellauer</a:t>
            </a:r>
            <a:endParaRPr lang="en-US" sz="1600" b="1" dirty="0" smtClean="0"/>
          </a:p>
          <a:p>
            <a:pPr lvl="1"/>
            <a:r>
              <a:rPr lang="en-US" sz="1600" dirty="0" smtClean="0"/>
              <a:t>Sr. Research Scientist,</a:t>
            </a:r>
          </a:p>
          <a:p>
            <a:pPr lvl="1"/>
            <a:r>
              <a:rPr lang="en-US" sz="1600" dirty="0" smtClean="0"/>
              <a:t>NVIDIA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Intel VSSAD (2010-2015)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PhD (MIT) in </a:t>
            </a:r>
            <a:r>
              <a:rPr lang="en-US" sz="1600" dirty="0" smtClean="0"/>
              <a:t>2010</a:t>
            </a:r>
          </a:p>
          <a:p>
            <a:pPr lvl="1"/>
            <a:endParaRPr lang="en-US" sz="1600" dirty="0" smtClean="0">
              <a:hlinkClick r:id="rId5"/>
            </a:endParaRPr>
          </a:p>
          <a:p>
            <a:pPr lvl="1"/>
            <a:r>
              <a:rPr lang="en-US" sz="1600" dirty="0" smtClean="0">
                <a:hlinkClick r:id="rId5"/>
              </a:rPr>
              <a:t>mpellauer@nvidia.com</a:t>
            </a:r>
            <a:endParaRPr lang="en-US" sz="1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31056" y="3408950"/>
            <a:ext cx="28306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 smtClean="0"/>
              <a:t>Tushar Krishna</a:t>
            </a:r>
          </a:p>
          <a:p>
            <a:pPr lvl="1"/>
            <a:r>
              <a:rPr lang="en-US" sz="1600" dirty="0" smtClean="0"/>
              <a:t>Assistant </a:t>
            </a:r>
            <a:r>
              <a:rPr lang="en-US" sz="1600" dirty="0"/>
              <a:t>Professor, School of </a:t>
            </a:r>
            <a:r>
              <a:rPr lang="en-US" sz="1600" dirty="0" smtClean="0"/>
              <a:t>ECE,</a:t>
            </a:r>
          </a:p>
          <a:p>
            <a:pPr lvl="1"/>
            <a:r>
              <a:rPr lang="en-US" sz="1600" dirty="0" smtClean="0"/>
              <a:t>Georgia Tech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PhD (MIT) in </a:t>
            </a:r>
            <a:r>
              <a:rPr lang="en-US" sz="1600" dirty="0" smtClean="0"/>
              <a:t>2014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>
                <a:hlinkClick r:id="rId6"/>
              </a:rPr>
              <a:t>tushar@ece.gatech.edu</a:t>
            </a:r>
            <a:endParaRPr lang="en-US" sz="1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6513160" y="3408950"/>
            <a:ext cx="2830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 err="1" smtClean="0"/>
              <a:t>Hyoukjun</a:t>
            </a:r>
            <a:r>
              <a:rPr lang="en-US" sz="1600" b="1" dirty="0" smtClean="0"/>
              <a:t> Kwon</a:t>
            </a:r>
          </a:p>
          <a:p>
            <a:pPr lvl="1"/>
            <a:r>
              <a:rPr lang="en-US" sz="1600" dirty="0" smtClean="0"/>
              <a:t>PhD Candidate</a:t>
            </a:r>
          </a:p>
          <a:p>
            <a:pPr lvl="1"/>
            <a:r>
              <a:rPr lang="en-US" sz="1600" dirty="0" smtClean="0"/>
              <a:t>School of CS,</a:t>
            </a:r>
          </a:p>
          <a:p>
            <a:pPr lvl="1"/>
            <a:r>
              <a:rPr lang="en-US" sz="1600" dirty="0" smtClean="0"/>
              <a:t>Georgia Tech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>
                <a:hlinkClick r:id="rId7"/>
              </a:rPr>
              <a:t>hyoukjun@gatech.edu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078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592" y="0"/>
            <a:ext cx="7673008" cy="36178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solidFill>
                  <a:schemeClr val="accent2"/>
                </a:solidFill>
              </a:rPr>
              <a:t>Welcome to the Tutorial!</a:t>
            </a:r>
            <a:endParaRPr 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67156"/>
              </p:ext>
            </p:extLst>
          </p:nvPr>
        </p:nvGraphicFramePr>
        <p:xfrm>
          <a:off x="190599" y="1166190"/>
          <a:ext cx="9960566" cy="446585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13218"/>
                <a:gridCol w="6929366"/>
                <a:gridCol w="1417982"/>
              </a:tblGrid>
              <a:tr h="3975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Presenter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003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8:30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to 8:45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Introduction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and Background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Tushar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0266">
                <a:tc>
                  <a:txBody>
                    <a:bodyPr/>
                    <a:lstStyle/>
                    <a:p>
                      <a:r>
                        <a:rPr lang="en-US" dirty="0" smtClean="0"/>
                        <a:t>8:50 to</a:t>
                      </a:r>
                      <a:r>
                        <a:rPr lang="en-US" baseline="0" dirty="0" smtClean="0"/>
                        <a:t> 10:00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effectLst/>
                        </a:rPr>
                        <a:t>MAESTRO: A performance and cost model for DNN </a:t>
                      </a:r>
                      <a:r>
                        <a:rPr lang="en-US" sz="1800" b="1" kern="1200" dirty="0" err="1" smtClean="0">
                          <a:effectLst/>
                        </a:rPr>
                        <a:t>dataflows</a:t>
                      </a:r>
                      <a:r>
                        <a:rPr lang="en-US" sz="1800" b="1" kern="1200" dirty="0" smtClean="0">
                          <a:effectLst/>
                        </a:rPr>
                        <a:t> 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sz="1800" kern="1200" dirty="0" smtClean="0">
                          <a:effectLst/>
                        </a:rPr>
                        <a:t>– What are </a:t>
                      </a:r>
                      <a:r>
                        <a:rPr lang="en-US" sz="1800" kern="1200" dirty="0" err="1" smtClean="0">
                          <a:effectLst/>
                        </a:rPr>
                        <a:t>dataflows</a:t>
                      </a:r>
                      <a:r>
                        <a:rPr lang="en-US" sz="1800" kern="1200" dirty="0" smtClean="0">
                          <a:effectLst/>
                        </a:rPr>
                        <a:t> and why they matter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- MAESTRO pragmas</a:t>
                      </a:r>
                      <a:r>
                        <a:rPr lang="en-US" sz="1800" kern="1200" baseline="0" dirty="0" smtClean="0">
                          <a:effectLst/>
                        </a:rPr>
                        <a:t> and DSL to describe </a:t>
                      </a:r>
                      <a:r>
                        <a:rPr lang="en-US" sz="1800" kern="1200" baseline="0" dirty="0" err="1" smtClean="0">
                          <a:effectLst/>
                        </a:rPr>
                        <a:t>dataflows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Michael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61">
                <a:tc>
                  <a:txBody>
                    <a:bodyPr/>
                    <a:lstStyle/>
                    <a:p>
                      <a:r>
                        <a:rPr lang="is-IS" sz="1800" kern="1200" dirty="0" smtClean="0">
                          <a:effectLst/>
                        </a:rPr>
                        <a:t>9:40 – 10:00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MAESTRO hands-on exercises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Michael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10:00</a:t>
                      </a:r>
                      <a:r>
                        <a:rPr lang="en-US" baseline="0" dirty="0" smtClean="0"/>
                        <a:t> – 10:30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Coffee Break (+ continued hands-on exercises)	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10:30- 11:15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effectLst/>
                        </a:rPr>
                        <a:t>MAERI – An Open Source RTL for Flexible DNN Accelerators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 - Microarchitecture Overview 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 - Code Overview</a:t>
                      </a:r>
                      <a:endParaRPr lang="en-US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Hyoukjun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11:15 – 11:45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MAERI hands-on exercises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Hyoukjun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11:45</a:t>
                      </a:r>
                      <a:r>
                        <a:rPr lang="en-US" baseline="0" dirty="0" smtClean="0"/>
                        <a:t> – 12:00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Wrap-up</a:t>
                      </a:r>
                      <a:r>
                        <a:rPr lang="en-US" baseline="0" dirty="0" smtClean="0"/>
                        <a:t> and Future Extensions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Tushar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8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map convolution over array?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18" y="4515142"/>
            <a:ext cx="6306497" cy="1852001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mtClean="0"/>
              <a:t>Loop </a:t>
            </a:r>
            <a:r>
              <a:rPr lang="en-US" dirty="0" smtClean="0"/>
              <a:t>Ordering</a:t>
            </a:r>
          </a:p>
          <a:p>
            <a:pPr lvl="1"/>
            <a:r>
              <a:rPr lang="en-US" dirty="0" smtClean="0"/>
              <a:t>Loop </a:t>
            </a:r>
            <a:r>
              <a:rPr lang="en-US" dirty="0"/>
              <a:t>Unrolling</a:t>
            </a:r>
          </a:p>
          <a:p>
            <a:pPr lvl="1"/>
            <a:r>
              <a:rPr lang="en-US" dirty="0"/>
              <a:t>Loop Tiling</a:t>
            </a:r>
          </a:p>
          <a:p>
            <a:pPr lvl="1"/>
            <a:r>
              <a:rPr lang="en-US" dirty="0" smtClean="0"/>
              <a:t>Spatial </a:t>
            </a:r>
            <a:r>
              <a:rPr lang="en-US" dirty="0"/>
              <a:t>Mapping</a:t>
            </a:r>
          </a:p>
          <a:p>
            <a:pPr lvl="1"/>
            <a:r>
              <a:rPr lang="en-US" dirty="0"/>
              <a:t>Temporal </a:t>
            </a:r>
            <a:r>
              <a:rPr lang="en-US" dirty="0" smtClean="0"/>
              <a:t>Mapping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5498" y="1188302"/>
            <a:ext cx="75295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DD7"/>
                </a:solidFill>
              </a:rPr>
              <a:t>for</a:t>
            </a:r>
            <a:r>
              <a:rPr lang="en-US" dirty="0"/>
              <a:t>(n=0; n&lt;N; n++) { </a:t>
            </a:r>
            <a:r>
              <a:rPr lang="en-US" b="1" dirty="0">
                <a:solidFill>
                  <a:srgbClr val="00B050"/>
                </a:solidFill>
              </a:rPr>
              <a:t>// Input feature maps (</a:t>
            </a:r>
            <a:r>
              <a:rPr lang="en-US" b="1" dirty="0" err="1">
                <a:solidFill>
                  <a:srgbClr val="00B050"/>
                </a:solidFill>
              </a:rPr>
              <a:t>IFMaps</a:t>
            </a:r>
            <a:r>
              <a:rPr lang="en-US" b="1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203DD7"/>
                </a:solidFill>
              </a:rPr>
              <a:t>for</a:t>
            </a:r>
            <a:r>
              <a:rPr lang="en-US" dirty="0" smtClean="0"/>
              <a:t>(m=0</a:t>
            </a:r>
            <a:r>
              <a:rPr lang="en-US" dirty="0"/>
              <a:t>; m&lt;M; m++) { </a:t>
            </a:r>
            <a:r>
              <a:rPr lang="en-US" b="1" dirty="0">
                <a:solidFill>
                  <a:srgbClr val="00B050"/>
                </a:solidFill>
              </a:rPr>
              <a:t>// Weight </a:t>
            </a:r>
            <a:r>
              <a:rPr lang="en-US" b="1" dirty="0" smtClean="0">
                <a:solidFill>
                  <a:srgbClr val="00B050"/>
                </a:solidFill>
              </a:rPr>
              <a:t>Filters</a:t>
            </a:r>
          </a:p>
          <a:p>
            <a:r>
              <a:rPr lang="en-US" dirty="0" smtClean="0"/>
              <a:t>    </a:t>
            </a:r>
            <a:r>
              <a:rPr lang="en-US" b="1" dirty="0">
                <a:solidFill>
                  <a:srgbClr val="203DD7"/>
                </a:solidFill>
              </a:rPr>
              <a:t>for</a:t>
            </a:r>
            <a:r>
              <a:rPr lang="en-US" dirty="0"/>
              <a:t>(c=0; c&lt;C; </a:t>
            </a:r>
            <a:r>
              <a:rPr lang="en-US" dirty="0" err="1"/>
              <a:t>c++</a:t>
            </a:r>
            <a:r>
              <a:rPr lang="en-US" dirty="0"/>
              <a:t>) { </a:t>
            </a:r>
            <a:r>
              <a:rPr lang="en-US" b="1" dirty="0">
                <a:solidFill>
                  <a:srgbClr val="00B050"/>
                </a:solidFill>
              </a:rPr>
              <a:t>// </a:t>
            </a:r>
            <a:r>
              <a:rPr lang="en-US" b="1" dirty="0" err="1">
                <a:solidFill>
                  <a:srgbClr val="00B050"/>
                </a:solidFill>
              </a:rPr>
              <a:t>IFMap</a:t>
            </a:r>
            <a:r>
              <a:rPr lang="en-US" b="1" dirty="0">
                <a:solidFill>
                  <a:srgbClr val="00B050"/>
                </a:solidFill>
              </a:rPr>
              <a:t>/Weight Channels</a:t>
            </a:r>
            <a:r>
              <a:rPr lang="en-US" dirty="0"/>
              <a:t>   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b="1" dirty="0" smtClean="0">
                <a:solidFill>
                  <a:srgbClr val="203DD7"/>
                </a:solidFill>
              </a:rPr>
              <a:t>for</a:t>
            </a:r>
            <a:r>
              <a:rPr lang="en-US" dirty="0" smtClean="0"/>
              <a:t>(y=0</a:t>
            </a:r>
            <a:r>
              <a:rPr lang="en-US" dirty="0"/>
              <a:t>; y&lt;H; y++) {  </a:t>
            </a:r>
            <a:r>
              <a:rPr lang="en-US" b="1" dirty="0">
                <a:solidFill>
                  <a:srgbClr val="00B050"/>
                </a:solidFill>
              </a:rPr>
              <a:t>// Input feature map row</a:t>
            </a:r>
            <a:r>
              <a:rPr lang="en-US" dirty="0"/>
              <a:t>     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b="1" dirty="0" smtClean="0">
                <a:solidFill>
                  <a:srgbClr val="203DD7"/>
                </a:solidFill>
              </a:rPr>
              <a:t>for</a:t>
            </a:r>
            <a:r>
              <a:rPr lang="en-US" dirty="0" smtClean="0"/>
              <a:t>(x=0</a:t>
            </a:r>
            <a:r>
              <a:rPr lang="en-US" dirty="0"/>
              <a:t>; x&lt;H; x++) {  </a:t>
            </a:r>
            <a:r>
              <a:rPr lang="en-US" b="1" dirty="0">
                <a:solidFill>
                  <a:srgbClr val="00B050"/>
                </a:solidFill>
              </a:rPr>
              <a:t>// Input feature map </a:t>
            </a:r>
            <a:r>
              <a:rPr lang="en-US" b="1" dirty="0" smtClean="0">
                <a:solidFill>
                  <a:srgbClr val="00B050"/>
                </a:solidFill>
              </a:rPr>
              <a:t>column</a:t>
            </a:r>
          </a:p>
          <a:p>
            <a:r>
              <a:rPr lang="en-US" dirty="0" smtClean="0"/>
              <a:t>          </a:t>
            </a:r>
            <a:r>
              <a:rPr lang="en-US" b="1" dirty="0">
                <a:solidFill>
                  <a:srgbClr val="203DD7"/>
                </a:solidFill>
              </a:rPr>
              <a:t>for</a:t>
            </a:r>
            <a:r>
              <a:rPr lang="en-US" dirty="0"/>
              <a:t>(j=0; j&lt;R; </a:t>
            </a:r>
            <a:r>
              <a:rPr lang="en-US" dirty="0" err="1"/>
              <a:t>j++</a:t>
            </a:r>
            <a:r>
              <a:rPr lang="en-US" dirty="0"/>
              <a:t>) {  </a:t>
            </a:r>
            <a:r>
              <a:rPr lang="en-US" b="1" dirty="0">
                <a:solidFill>
                  <a:srgbClr val="00B050"/>
                </a:solidFill>
              </a:rPr>
              <a:t>// Weight filter row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        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b="1" dirty="0" smtClean="0">
                <a:solidFill>
                  <a:srgbClr val="203DD7"/>
                </a:solidFill>
              </a:rPr>
              <a:t>for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=0</a:t>
            </a:r>
            <a:r>
              <a:rPr lang="en-US" dirty="0"/>
              <a:t>; </a:t>
            </a:r>
            <a:r>
              <a:rPr lang="en-US" dirty="0" err="1"/>
              <a:t>i</a:t>
            </a:r>
            <a:r>
              <a:rPr lang="en-US" dirty="0"/>
              <a:t>&lt;R; </a:t>
            </a:r>
            <a:r>
              <a:rPr lang="en-US" dirty="0" err="1"/>
              <a:t>i</a:t>
            </a:r>
            <a:r>
              <a:rPr lang="en-US" dirty="0"/>
              <a:t>++) {  </a:t>
            </a:r>
            <a:r>
              <a:rPr lang="en-US" b="1" dirty="0">
                <a:solidFill>
                  <a:srgbClr val="00B050"/>
                </a:solidFill>
              </a:rPr>
              <a:t>// Weight filter column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O[n</a:t>
            </a:r>
            <a:r>
              <a:rPr lang="en-US" dirty="0"/>
              <a:t>][m][x][y] += W[m][c][</a:t>
            </a:r>
            <a:r>
              <a:rPr lang="en-US" dirty="0" err="1"/>
              <a:t>i</a:t>
            </a:r>
            <a:r>
              <a:rPr lang="en-US" dirty="0"/>
              <a:t>][j] * I[n][c][</a:t>
            </a:r>
            <a:r>
              <a:rPr lang="en-US" dirty="0" err="1" smtClean="0"/>
              <a:t>y+i</a:t>
            </a:r>
            <a:r>
              <a:rPr lang="en-US" dirty="0" smtClean="0"/>
              <a:t>][</a:t>
            </a:r>
            <a:r>
              <a:rPr lang="en-US" dirty="0" err="1" smtClean="0"/>
              <a:t>x+j</a:t>
            </a:r>
            <a:r>
              <a:rPr lang="en-US" dirty="0" smtClean="0"/>
              <a:t>]}}}}}}}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686264" y="4711551"/>
            <a:ext cx="1500188" cy="67151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18325" y="4754919"/>
            <a:ext cx="2358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“Dataflow”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5940" y="5560596"/>
            <a:ext cx="475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Why does the dataflow matter?</a:t>
            </a:r>
            <a:endParaRPr lang="en-US" sz="2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342671" y="1099068"/>
            <a:ext cx="3998728" cy="2732880"/>
            <a:chOff x="5863698" y="1887094"/>
            <a:chExt cx="3890467" cy="3946795"/>
          </a:xfrm>
        </p:grpSpPr>
        <p:grpSp>
          <p:nvGrpSpPr>
            <p:cNvPr id="13" name="Group 12"/>
            <p:cNvGrpSpPr/>
            <p:nvPr/>
          </p:nvGrpSpPr>
          <p:grpSpPr>
            <a:xfrm>
              <a:off x="5863698" y="1887094"/>
              <a:ext cx="3211521" cy="3946795"/>
              <a:chOff x="5144610" y="2029969"/>
              <a:chExt cx="3211521" cy="3946795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5446172" y="4183884"/>
                <a:ext cx="2128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6312640" y="4183884"/>
                <a:ext cx="2128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7181237" y="4183884"/>
                <a:ext cx="2127" cy="33095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8051960" y="4183884"/>
                <a:ext cx="4738" cy="32939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5444044" y="3287443"/>
                <a:ext cx="2128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6308384" y="3287443"/>
                <a:ext cx="6384" cy="3325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7176981" y="3287443"/>
                <a:ext cx="6383" cy="33095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8051960" y="3287443"/>
                <a:ext cx="482" cy="32939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446172" y="5080325"/>
                <a:ext cx="2128" cy="33252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6312640" y="5080325"/>
                <a:ext cx="2129" cy="330956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7181237" y="5080325"/>
                <a:ext cx="2127" cy="32939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8051959" y="5080325"/>
                <a:ext cx="4739" cy="33252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1" name="Rectangle 30"/>
              <p:cNvSpPr/>
              <p:nvPr/>
            </p:nvSpPr>
            <p:spPr>
              <a:xfrm>
                <a:off x="5148866" y="2029969"/>
                <a:ext cx="3200400" cy="365716"/>
              </a:xfrm>
              <a:prstGeom prst="rect">
                <a:avLst/>
              </a:prstGeom>
              <a:solidFill>
                <a:sysClr val="windowText" lastClr="000000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Arial"/>
                  </a:rPr>
                  <a:t>Memory Hierarchy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446172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6314767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7183364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8051960" y="2412279"/>
                <a:ext cx="0" cy="301242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triangle" w="med" len="med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743478" y="569480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6612074" y="569480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7480670" y="569480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39" name="Rectangle 38"/>
              <p:cNvSpPr/>
              <p:nvPr/>
            </p:nvSpPr>
            <p:spPr>
              <a:xfrm>
                <a:off x="5148866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148865" y="541284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148866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017462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017462" y="5411281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013206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886058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886057" y="5409715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881803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754654" y="556681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754652" y="541284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757264" y="582279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>
                <a:off x="5743477" y="4798367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612073" y="4798367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7480669" y="4798367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54" name="Rectangle 53"/>
              <p:cNvSpPr/>
              <p:nvPr/>
            </p:nvSpPr>
            <p:spPr>
              <a:xfrm>
                <a:off x="5148865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148865" y="4516408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5148866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017461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017461" y="4516408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013206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886057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886057" y="4514842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881803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754653" y="4670374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754653" y="4513276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757264" y="4926359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5743477" y="390192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6612073" y="390192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7480669" y="3901926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5148865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148865" y="361996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148866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017461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017461" y="361996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013206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886057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886057" y="3618401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881803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754653" y="3773933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754653" y="3616835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757264" y="4029918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cxnSp>
            <p:nvCxnSpPr>
              <p:cNvPr id="81" name="Straight Arrow Connector 80"/>
              <p:cNvCxnSpPr/>
              <p:nvPr/>
            </p:nvCxnSpPr>
            <p:spPr>
              <a:xfrm>
                <a:off x="5743477" y="3010168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6612073" y="3010168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7480669" y="3010168"/>
                <a:ext cx="27398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oval" w="lg" len="med"/>
                <a:tailEnd type="oval" w="lg" len="med"/>
              </a:ln>
              <a:effectLst/>
            </p:spPr>
          </p:cxnSp>
          <p:sp>
            <p:nvSpPr>
              <p:cNvPr id="84" name="Rectangle 83"/>
              <p:cNvSpPr/>
              <p:nvPr/>
            </p:nvSpPr>
            <p:spPr>
              <a:xfrm>
                <a:off x="5148865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148865" y="2728209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144610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017461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17461" y="2728209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008950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886057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6057" y="2726643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877547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754653" y="2882175"/>
                <a:ext cx="594612" cy="255985"/>
              </a:xfrm>
              <a:prstGeom prst="rect">
                <a:avLst/>
              </a:prstGeom>
              <a:solidFill>
                <a:sysClr val="window" lastClr="FFFFFF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/>
                    <a:ea typeface=""/>
                    <a:cs typeface="Arial Narrow"/>
                  </a:rPr>
                  <a:t>ALU</a:t>
                </a: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4653" y="2725077"/>
                <a:ext cx="594613" cy="153966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753008" y="3133477"/>
                <a:ext cx="598867" cy="153966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144611" y="2725077"/>
                <a:ext cx="603122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6008950" y="2725077"/>
                <a:ext cx="603125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877547" y="2728985"/>
                <a:ext cx="603125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746141" y="2728985"/>
                <a:ext cx="603125" cy="562366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5148867" y="3619967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019129" y="3619967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883932" y="3619967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4652" y="3618401"/>
                <a:ext cx="594610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5148867" y="4516407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012781" y="4517962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6877547" y="4513276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754652" y="4517962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753009" y="5412847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877547" y="5409715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6012781" y="5409715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146739" y="5409715"/>
                <a:ext cx="598866" cy="563917"/>
              </a:xfrm>
              <a:prstGeom prst="rect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Arial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 rot="5400000">
              <a:off x="7830730" y="3878431"/>
              <a:ext cx="3481154" cy="365716"/>
            </a:xfrm>
            <a:prstGeom prst="rect">
              <a:avLst/>
            </a:prstGeom>
            <a:solidFill>
              <a:sysClr val="windowText" lastClr="000000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Memory Hierarchy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9075219" y="2863385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>
              <a:off x="9068350" y="3757484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>
            <a:xfrm>
              <a:off x="9068350" y="4639194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>
            <a:xfrm>
              <a:off x="9061481" y="5533293"/>
              <a:ext cx="30175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triangle" w="med" len="med"/>
            </a:ln>
            <a:effectLst/>
          </p:spPr>
        </p:cxnSp>
      </p:grpSp>
      <p:sp>
        <p:nvSpPr>
          <p:cNvPr id="112" name="Right Arrow 111"/>
          <p:cNvSpPr/>
          <p:nvPr/>
        </p:nvSpPr>
        <p:spPr>
          <a:xfrm>
            <a:off x="6133624" y="1859153"/>
            <a:ext cx="838151" cy="67151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53697" y="3634542"/>
            <a:ext cx="5943797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How do we </a:t>
            </a:r>
            <a:r>
              <a:rPr lang="en-US" sz="2000" dirty="0"/>
              <a:t>map millions of computations over </a:t>
            </a:r>
            <a:r>
              <a:rPr lang="en-US" sz="2000" i="1" dirty="0"/>
              <a:t>limited</a:t>
            </a:r>
            <a:r>
              <a:rPr lang="en-US" sz="2000" dirty="0"/>
              <a:t> compute and memory resources?</a:t>
            </a:r>
          </a:p>
        </p:txBody>
      </p:sp>
    </p:spTree>
    <p:extLst>
      <p:ext uri="{BB962C8B-B14F-4D97-AF65-F5344CB8AC3E}">
        <p14:creationId xmlns:p14="http://schemas.microsoft.com/office/powerpoint/2010/main" val="167598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</a:t>
            </a:r>
            <a:r>
              <a:rPr lang="en-US" dirty="0" smtClean="0">
                <a:sym typeface="Wingdings"/>
              </a:rPr>
              <a:t> Traffic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436" y="1146519"/>
            <a:ext cx="3829377" cy="412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41" y="1146519"/>
            <a:ext cx="3820960" cy="41239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96013" y="2311056"/>
            <a:ext cx="2133600" cy="1578663"/>
            <a:chOff x="6096000" y="3124200"/>
            <a:chExt cx="2133600" cy="1578663"/>
          </a:xfrm>
        </p:grpSpPr>
        <p:sp>
          <p:nvSpPr>
            <p:cNvPr id="9" name="Oval 8"/>
            <p:cNvSpPr/>
            <p:nvPr/>
          </p:nvSpPr>
          <p:spPr>
            <a:xfrm>
              <a:off x="6096000" y="3124200"/>
              <a:ext cx="533400" cy="381000"/>
            </a:xfrm>
            <a:prstGeom prst="ellipse">
              <a:avLst/>
            </a:prstGeom>
            <a:noFill/>
            <a:ln w="57150">
              <a:solidFill>
                <a:srgbClr val="FF3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68421" y="3725582"/>
              <a:ext cx="533400" cy="381000"/>
            </a:xfrm>
            <a:prstGeom prst="ellipse">
              <a:avLst/>
            </a:prstGeom>
            <a:noFill/>
            <a:ln w="57150">
              <a:solidFill>
                <a:srgbClr val="FF3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4321863"/>
              <a:ext cx="533400" cy="381000"/>
            </a:xfrm>
            <a:prstGeom prst="ellipse">
              <a:avLst/>
            </a:prstGeom>
            <a:noFill/>
            <a:ln w="57150">
              <a:solidFill>
                <a:srgbClr val="FF3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054035" y="4321863"/>
              <a:ext cx="533400" cy="381000"/>
            </a:xfrm>
            <a:prstGeom prst="ellipse">
              <a:avLst/>
            </a:prstGeom>
            <a:noFill/>
            <a:ln w="57150">
              <a:solidFill>
                <a:srgbClr val="FF3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696200" y="4321863"/>
              <a:ext cx="533400" cy="381000"/>
            </a:xfrm>
            <a:prstGeom prst="ellipse">
              <a:avLst/>
            </a:prstGeom>
            <a:noFill/>
            <a:ln w="57150">
              <a:solidFill>
                <a:srgbClr val="FF3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601277" y="3124200"/>
              <a:ext cx="533400" cy="381000"/>
            </a:xfrm>
            <a:prstGeom prst="ellipse">
              <a:avLst/>
            </a:prstGeom>
            <a:noFill/>
            <a:ln w="57150">
              <a:solidFill>
                <a:srgbClr val="FF3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080153" y="5510131"/>
            <a:ext cx="5449359" cy="6985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Dataflow determines data movement direction </a:t>
            </a:r>
            <a:r>
              <a:rPr lang="en-US" sz="2000" smtClean="0"/>
              <a:t>and bandwidth (amount and rate)</a:t>
            </a:r>
            <a:endParaRPr lang="en-US" sz="200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3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</a:t>
            </a:r>
            <a:r>
              <a:rPr lang="en-US" dirty="0" smtClean="0">
                <a:sym typeface="Wingdings"/>
              </a:rPr>
              <a:t>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2" y="1136854"/>
            <a:ext cx="9038461" cy="31223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6201" y="1571962"/>
            <a:ext cx="3114674" cy="2776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917635" y="1234013"/>
            <a:ext cx="2769731" cy="3184440"/>
            <a:chOff x="6528045" y="1632003"/>
            <a:chExt cx="2849284" cy="3184440"/>
          </a:xfrm>
        </p:grpSpPr>
        <p:sp>
          <p:nvSpPr>
            <p:cNvPr id="9" name="Rectangle 8"/>
            <p:cNvSpPr/>
            <p:nvPr/>
          </p:nvSpPr>
          <p:spPr>
            <a:xfrm>
              <a:off x="6528045" y="2010054"/>
              <a:ext cx="2844555" cy="2806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34200" y="1632003"/>
              <a:ext cx="2443129" cy="378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7587194" y="5774759"/>
            <a:ext cx="2750974" cy="467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400" dirty="0" smtClean="0"/>
              <a:t> More details: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de-DE" sz="1400" dirty="0" smtClean="0">
                <a:hlinkClick r:id="rId3"/>
              </a:rPr>
              <a:t>https</a:t>
            </a:r>
            <a:r>
              <a:rPr lang="de-DE" sz="1400" dirty="0">
                <a:hlinkClick r:id="rId3"/>
              </a:rPr>
              <a:t>://</a:t>
            </a:r>
            <a:r>
              <a:rPr lang="de-DE" sz="1400" dirty="0" smtClean="0">
                <a:hlinkClick r:id="rId3"/>
              </a:rPr>
              <a:t>arxiv.org/abs/1805.02566</a:t>
            </a:r>
            <a:endParaRPr lang="en-US" sz="14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323319" y="1534304"/>
            <a:ext cx="3700993" cy="2776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04627" y="1773579"/>
            <a:ext cx="2765134" cy="100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0153" y="5510131"/>
            <a:ext cx="5449359" cy="6985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Dataflow determines energy consumption at various levels of memory hierarchy</a:t>
            </a:r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790458" y="1547020"/>
            <a:ext cx="2426370" cy="1688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2000" b="1" dirty="0" smtClean="0"/>
              <a:t>Dataflow List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endParaRPr lang="en-US" sz="1000" b="1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1600" dirty="0" smtClean="0"/>
              <a:t>NLR: No-local-reuse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1600" dirty="0" smtClean="0"/>
              <a:t>WS: Weight-stationary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1600" dirty="0" smtClean="0"/>
              <a:t>Shi: Shi-</a:t>
            </a:r>
            <a:r>
              <a:rPr lang="en-US" sz="1600" dirty="0" err="1" smtClean="0"/>
              <a:t>Diannao</a:t>
            </a:r>
            <a:endParaRPr lang="en-US" sz="16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1600" dirty="0" smtClean="0"/>
              <a:t>RS: Row Stationary (</a:t>
            </a:r>
            <a:r>
              <a:rPr lang="en-US" sz="1600" dirty="0" err="1" smtClean="0"/>
              <a:t>Eyeriss</a:t>
            </a:r>
            <a:r>
              <a:rPr lang="en-US" sz="1600" dirty="0" smtClean="0"/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1600" dirty="0" smtClean="0"/>
              <a:t>DLA: NVIDIA DLA</a:t>
            </a:r>
          </a:p>
        </p:txBody>
      </p:sp>
    </p:spTree>
    <p:extLst>
      <p:ext uri="{BB962C8B-B14F-4D97-AF65-F5344CB8AC3E}">
        <p14:creationId xmlns:p14="http://schemas.microsoft.com/office/powerpoint/2010/main" val="1256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1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</a:t>
            </a:r>
            <a:r>
              <a:rPr lang="en-US" dirty="0" smtClean="0">
                <a:sym typeface="Wingdings"/>
              </a:rPr>
              <a:t> Utilization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0" y="1126385"/>
            <a:ext cx="2570291" cy="2774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389" y="1126385"/>
            <a:ext cx="2570291" cy="27741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15005" y="2157413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0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349" y="1126385"/>
            <a:ext cx="2570291" cy="27741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67443" y="2152650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0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19763" y="2976568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0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04869" y="2976568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28731" y="2971806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38336" y="2967040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62202" y="2976562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66048" y="1754422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32577" y="2986094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42182" y="2981328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66048" y="2990850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23053" y="1743082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732577" y="2152657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66048" y="2157413"/>
            <a:ext cx="223838" cy="2000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X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1011" y="4033834"/>
            <a:ext cx="2043115" cy="638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 Dimensions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91976" y="4033835"/>
            <a:ext cx="2043115" cy="638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Sparsity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59936" y="4043535"/>
            <a:ext cx="2026514" cy="62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Layer Type </a:t>
            </a:r>
          </a:p>
          <a:p>
            <a:pPr algn="ctr"/>
            <a:r>
              <a:rPr lang="en-US" dirty="0" smtClean="0"/>
              <a:t>(e.g., LSTM/FC)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26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80153" y="5510131"/>
            <a:ext cx="5449359" cy="6985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Dataflow determines compute unit utilization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38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342" name="Picture 6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31" y="1259095"/>
            <a:ext cx="1577009" cy="16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rle.mit.edu/eems/wp-content/uploads/catablog/thumbnails/Sze_Vivien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52" y="1276857"/>
            <a:ext cx="1605098" cy="16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rle.mit.edu/eems/wp-content/uploads/catablog/thumbnails/RLE_MTL_Fall2013_197_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51" y="3940052"/>
            <a:ext cx="1640622" cy="164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gshuman Parash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43" y="1276857"/>
            <a:ext cx="1640622" cy="164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21964" r="2288"/>
          <a:stretch/>
        </p:blipFill>
        <p:spPr>
          <a:xfrm>
            <a:off x="6224543" y="3940052"/>
            <a:ext cx="2076503" cy="1658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4731" y="2864193"/>
            <a:ext cx="21232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Joel </a:t>
            </a:r>
            <a:r>
              <a:rPr lang="en-US" sz="1600" b="1" dirty="0" err="1" smtClean="0"/>
              <a:t>Emer</a:t>
            </a:r>
            <a:endParaRPr lang="en-US" sz="1600" b="1" dirty="0"/>
          </a:p>
          <a:p>
            <a:endParaRPr lang="en-US" sz="1600" dirty="0" smtClean="0"/>
          </a:p>
          <a:p>
            <a:r>
              <a:rPr lang="en-US" sz="1600" dirty="0" smtClean="0"/>
              <a:t>Sr. Distinguished </a:t>
            </a:r>
            <a:r>
              <a:rPr lang="en-US" sz="1600" dirty="0"/>
              <a:t>Research Scientist </a:t>
            </a:r>
          </a:p>
          <a:p>
            <a:r>
              <a:rPr lang="en-US" sz="1600" dirty="0" smtClean="0"/>
              <a:t>NVIDIA</a:t>
            </a:r>
          </a:p>
          <a:p>
            <a:endParaRPr lang="en-US" sz="1600" dirty="0"/>
          </a:p>
          <a:p>
            <a:r>
              <a:rPr lang="en-US" sz="1600" dirty="0" smtClean="0"/>
              <a:t>Professor</a:t>
            </a:r>
          </a:p>
          <a:p>
            <a:r>
              <a:rPr lang="en-US" sz="1600" dirty="0" smtClean="0"/>
              <a:t>MIT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547752" y="2917414"/>
            <a:ext cx="23986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Vivienne Sze</a:t>
            </a:r>
          </a:p>
          <a:p>
            <a:r>
              <a:rPr lang="en-US" sz="1600" dirty="0" smtClean="0"/>
              <a:t>Associate Professor</a:t>
            </a:r>
            <a:endParaRPr lang="en-US" sz="1600" dirty="0"/>
          </a:p>
          <a:p>
            <a:r>
              <a:rPr lang="en-US" sz="1600" dirty="0" smtClean="0"/>
              <a:t>MIT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691581" y="2932771"/>
            <a:ext cx="270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 err="1" smtClean="0"/>
              <a:t>Angshuman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Parashar</a:t>
            </a:r>
            <a:endParaRPr lang="en-US" sz="1600" b="1" dirty="0"/>
          </a:p>
          <a:p>
            <a:pPr lvl="1"/>
            <a:r>
              <a:rPr lang="en-US" sz="1600" dirty="0"/>
              <a:t>Sr. Research Scientist,</a:t>
            </a:r>
          </a:p>
          <a:p>
            <a:pPr lvl="1"/>
            <a:r>
              <a:rPr lang="en-US" sz="1600" dirty="0"/>
              <a:t>NVIDIA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91581" y="5570582"/>
            <a:ext cx="270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 smtClean="0"/>
              <a:t>Ananda </a:t>
            </a:r>
            <a:r>
              <a:rPr lang="en-US" sz="1600" b="1" dirty="0" err="1" smtClean="0"/>
              <a:t>Samajdar</a:t>
            </a:r>
            <a:endParaRPr lang="en-US" sz="1600" b="1" dirty="0"/>
          </a:p>
          <a:p>
            <a:pPr lvl="1"/>
            <a:r>
              <a:rPr lang="en-US" sz="1600" dirty="0" smtClean="0"/>
              <a:t>PhD Candidate</a:t>
            </a:r>
          </a:p>
          <a:p>
            <a:pPr lvl="1"/>
            <a:r>
              <a:rPr lang="en-US" sz="1600" dirty="0" smtClean="0"/>
              <a:t>Georgia Tech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997028" y="5564700"/>
            <a:ext cx="3635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 smtClean="0"/>
              <a:t>Yu-</a:t>
            </a:r>
            <a:r>
              <a:rPr lang="en-US" sz="1600" b="1" dirty="0" err="1" smtClean="0"/>
              <a:t>Hsin</a:t>
            </a:r>
            <a:r>
              <a:rPr lang="en-US" sz="1600" b="1" dirty="0" smtClean="0"/>
              <a:t> Chen</a:t>
            </a:r>
            <a:endParaRPr lang="en-US" sz="1600" b="1" dirty="0"/>
          </a:p>
          <a:p>
            <a:pPr lvl="1"/>
            <a:r>
              <a:rPr lang="en-US" sz="1600" dirty="0" smtClean="0"/>
              <a:t>PhD Candidate</a:t>
            </a:r>
          </a:p>
          <a:p>
            <a:pPr lvl="1"/>
            <a:r>
              <a:rPr lang="en-US" sz="1600" dirty="0" smtClean="0"/>
              <a:t>MIT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35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682613"/>
              </p:ext>
            </p:extLst>
          </p:nvPr>
        </p:nvGraphicFramePr>
        <p:xfrm>
          <a:off x="190599" y="1166190"/>
          <a:ext cx="9960566" cy="446585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13218"/>
                <a:gridCol w="6929366"/>
                <a:gridCol w="1417982"/>
              </a:tblGrid>
              <a:tr h="3975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Presenter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00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8:30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to 8:45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Introduction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and Background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Tushar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0266">
                <a:tc>
                  <a:txBody>
                    <a:bodyPr/>
                    <a:lstStyle/>
                    <a:p>
                      <a:r>
                        <a:rPr lang="en-US" dirty="0" smtClean="0"/>
                        <a:t>8:50 to</a:t>
                      </a:r>
                      <a:r>
                        <a:rPr lang="en-US" baseline="0" dirty="0" smtClean="0"/>
                        <a:t> 10:00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effectLst/>
                        </a:rPr>
                        <a:t>MAESTRO: A performance and cost model for DNN </a:t>
                      </a:r>
                      <a:r>
                        <a:rPr lang="en-US" sz="1800" b="1" kern="1200" dirty="0" err="1" smtClean="0">
                          <a:effectLst/>
                        </a:rPr>
                        <a:t>dataflows</a:t>
                      </a:r>
                      <a:r>
                        <a:rPr lang="en-US" sz="1800" b="1" kern="1200" dirty="0" smtClean="0">
                          <a:effectLst/>
                        </a:rPr>
                        <a:t> 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sz="1800" kern="1200" dirty="0" smtClean="0">
                          <a:effectLst/>
                        </a:rPr>
                        <a:t>– What are </a:t>
                      </a:r>
                      <a:r>
                        <a:rPr lang="en-US" sz="1800" kern="1200" dirty="0" err="1" smtClean="0">
                          <a:effectLst/>
                        </a:rPr>
                        <a:t>dataflows</a:t>
                      </a:r>
                      <a:r>
                        <a:rPr lang="en-US" sz="1800" kern="1200" dirty="0" smtClean="0">
                          <a:effectLst/>
                        </a:rPr>
                        <a:t> and why they matter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- MAESTRO pragmas</a:t>
                      </a:r>
                      <a:r>
                        <a:rPr lang="en-US" sz="1800" kern="1200" baseline="0" dirty="0" smtClean="0">
                          <a:effectLst/>
                        </a:rPr>
                        <a:t> and DSL to describe </a:t>
                      </a:r>
                      <a:r>
                        <a:rPr lang="en-US" sz="1800" kern="1200" baseline="0" dirty="0" err="1" smtClean="0">
                          <a:effectLst/>
                        </a:rPr>
                        <a:t>dataflows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Michael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61">
                <a:tc>
                  <a:txBody>
                    <a:bodyPr/>
                    <a:lstStyle/>
                    <a:p>
                      <a:r>
                        <a:rPr lang="is-IS" sz="1800" kern="1200" dirty="0" smtClean="0">
                          <a:effectLst/>
                        </a:rPr>
                        <a:t>9:40 – 10:00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MAESTRO hands-on exercises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Michael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10:00</a:t>
                      </a:r>
                      <a:r>
                        <a:rPr lang="en-US" baseline="0" dirty="0" smtClean="0"/>
                        <a:t> – 10:30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Coffee Break (+ continued hands-on exercises)	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10:30- 11:15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effectLst/>
                        </a:rPr>
                        <a:t>MAERI: An Open Source RTL for Flexible DNN Accelerators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 - Microarchitecture Overview 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 - Code Overview</a:t>
                      </a:r>
                      <a:endParaRPr lang="en-US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Hyoukjun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11:15 – 11:45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MAERI hands-on exercises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Hyoukjun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52">
                <a:tc>
                  <a:txBody>
                    <a:bodyPr/>
                    <a:lstStyle/>
                    <a:p>
                      <a:r>
                        <a:rPr lang="en-US" dirty="0" smtClean="0"/>
                        <a:t>11:45</a:t>
                      </a:r>
                      <a:r>
                        <a:rPr lang="en-US" baseline="0" dirty="0" smtClean="0"/>
                        <a:t> – 12:00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Wrap-up</a:t>
                      </a:r>
                      <a:r>
                        <a:rPr lang="en-US" baseline="0" dirty="0" smtClean="0"/>
                        <a:t> and Future Extensions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Tushar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2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What this tutorial is about</a:t>
            </a:r>
          </a:p>
          <a:p>
            <a:pPr lvl="1"/>
            <a:r>
              <a:rPr lang="en-US" dirty="0" smtClean="0"/>
              <a:t>Role within the Deep Learning landscape</a:t>
            </a:r>
          </a:p>
          <a:p>
            <a:pPr lvl="1"/>
            <a:r>
              <a:rPr lang="en-US" dirty="0" smtClean="0"/>
              <a:t>Difference from Tutorial by Joel and Vivienne</a:t>
            </a:r>
          </a:p>
          <a:p>
            <a:r>
              <a:rPr lang="en-US" b="1" dirty="0" smtClean="0"/>
              <a:t>Software setup</a:t>
            </a:r>
          </a:p>
          <a:p>
            <a:pPr lvl="1"/>
            <a:r>
              <a:rPr lang="en-US" dirty="0" smtClean="0"/>
              <a:t>VM for running MAESTRO and MAERI on your laptops</a:t>
            </a:r>
          </a:p>
          <a:p>
            <a:r>
              <a:rPr lang="en-US" b="1" dirty="0" smtClean="0"/>
              <a:t>Relevant Background</a:t>
            </a:r>
          </a:p>
          <a:p>
            <a:pPr lvl="1"/>
            <a:r>
              <a:rPr lang="en-US" dirty="0" smtClean="0"/>
              <a:t>Deep Neural Networks</a:t>
            </a:r>
          </a:p>
          <a:p>
            <a:pPr lvl="1"/>
            <a:r>
              <a:rPr lang="en-US" dirty="0" smtClean="0"/>
              <a:t>Why DNN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592" y="0"/>
            <a:ext cx="7673008" cy="36178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solidFill>
                  <a:schemeClr val="accent2"/>
                </a:solidFill>
              </a:rPr>
              <a:t>What this tutorial is about</a:t>
            </a:r>
            <a:r>
              <a:rPr lang="en-US" sz="4800" dirty="0">
                <a:solidFill>
                  <a:schemeClr val="accent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381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Learning Applications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56347"/>
            <a:ext cx="3726607" cy="2242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76400"/>
            <a:ext cx="4444422" cy="2222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55562"/>
            <a:ext cx="4407261" cy="1860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98" y="4055562"/>
            <a:ext cx="2410810" cy="186084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Landscape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mage result for tensor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6" y="3336243"/>
            <a:ext cx="1498472" cy="124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45032" y="5701974"/>
            <a:ext cx="1784857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smtClean="0"/>
              <a:t>Design Tools</a:t>
            </a:r>
            <a:endParaRPr lang="en-US" sz="2000" b="1" dirty="0"/>
          </a:p>
        </p:txBody>
      </p:sp>
      <p:pic>
        <p:nvPicPr>
          <p:cNvPr id="5124" name="Picture 4" descr="mage result for caffe deep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39" y="4794088"/>
            <a:ext cx="1242820" cy="5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ge result for cuD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18" y="3479413"/>
            <a:ext cx="1868556" cy="9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087" y="4455656"/>
            <a:ext cx="977900" cy="736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7987" y="4614420"/>
            <a:ext cx="87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MLSL</a:t>
            </a:r>
            <a:endParaRPr lang="en-US" b="1"/>
          </a:p>
        </p:txBody>
      </p:sp>
      <p:sp>
        <p:nvSpPr>
          <p:cNvPr id="35" name="Right Arrow 34"/>
          <p:cNvSpPr/>
          <p:nvPr/>
        </p:nvSpPr>
        <p:spPr>
          <a:xfrm>
            <a:off x="5704555" y="1920138"/>
            <a:ext cx="1228708" cy="3459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0" name="Picture 10" descr="mage result for t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35" y="5494854"/>
            <a:ext cx="1270385" cy="8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mage result for ikea confused gu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771" y="3358801"/>
            <a:ext cx="2393537" cy="19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72" y="4440680"/>
            <a:ext cx="2590800" cy="655800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8250774" y="3601523"/>
            <a:ext cx="2955863" cy="1549397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ular Callout 48"/>
          <p:cNvSpPr/>
          <p:nvPr/>
        </p:nvSpPr>
        <p:spPr>
          <a:xfrm>
            <a:off x="7883924" y="5716224"/>
            <a:ext cx="1944431" cy="553193"/>
          </a:xfrm>
          <a:prstGeom prst="wedgeRoundRectCallout">
            <a:avLst>
              <a:gd name="adj1" fmla="val 10673"/>
              <a:gd name="adj2" fmla="val -12846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This Tutorial</a:t>
            </a:r>
            <a:endParaRPr lang="en-US"/>
          </a:p>
        </p:txBody>
      </p:sp>
      <p:pic>
        <p:nvPicPr>
          <p:cNvPr id="19458" name="Picture 2" descr="https://cdn-images-1.medium.com/max/1600/0*V1muWIDnPVwZUuEv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3" y="1366020"/>
            <a:ext cx="2877343" cy="4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8E7C17B-5137-5E40-B325-BFCB7E558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548" y="2383088"/>
            <a:ext cx="1063598" cy="4088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550D6B-8B07-C443-AC71-744F29A96D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656" r="20185"/>
          <a:stretch/>
        </p:blipFill>
        <p:spPr>
          <a:xfrm>
            <a:off x="7075031" y="1346139"/>
            <a:ext cx="370573" cy="605919"/>
          </a:xfrm>
          <a:prstGeom prst="rect">
            <a:avLst/>
          </a:prstGeom>
        </p:spPr>
      </p:pic>
      <p:pic>
        <p:nvPicPr>
          <p:cNvPr id="19460" name="Picture 4" descr="mage result for amazon ech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35" y="1068376"/>
            <a:ext cx="983015" cy="9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mage result for self driving car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1" t="8018" r="22117" b="6765"/>
          <a:stretch/>
        </p:blipFill>
        <p:spPr bwMode="auto">
          <a:xfrm>
            <a:off x="7210351" y="2111211"/>
            <a:ext cx="892652" cy="7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mage result for datacent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22" y="1738315"/>
            <a:ext cx="1820269" cy="11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4" y="291405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Model Creation</a:t>
            </a:r>
            <a:endParaRPr lang="en-US" b="1" dirty="0"/>
          </a:p>
        </p:txBody>
      </p:sp>
      <p:pic>
        <p:nvPicPr>
          <p:cNvPr id="19472" name="Picture 16" descr="mage result for imagenet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1" b="40376"/>
          <a:stretch/>
        </p:blipFill>
        <p:spPr bwMode="auto">
          <a:xfrm>
            <a:off x="3750396" y="1212461"/>
            <a:ext cx="1573719" cy="3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437461" y="1220092"/>
            <a:ext cx="2184774" cy="173087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8253630" y="1039044"/>
            <a:ext cx="821589" cy="345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201758" y="2829946"/>
            <a:ext cx="1074327" cy="251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" y="1200173"/>
            <a:ext cx="3003405" cy="173087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6" name="Right Arrow 55"/>
          <p:cNvSpPr/>
          <p:nvPr/>
        </p:nvSpPr>
        <p:spPr>
          <a:xfrm>
            <a:off x="3065950" y="1759409"/>
            <a:ext cx="330514" cy="3459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 rot="10800000">
            <a:off x="3014193" y="2193488"/>
            <a:ext cx="330514" cy="3459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FEDE10CF-17F8-3F46-BECB-42E94A69DE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866" y="1916612"/>
            <a:ext cx="2141362" cy="99744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04" y="1245873"/>
            <a:ext cx="651059" cy="5632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98590" y="2077314"/>
            <a:ext cx="628073" cy="6257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71183" y="1738315"/>
            <a:ext cx="1076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ShiDIanNao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8675604" y="2703043"/>
            <a:ext cx="94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Eyeriss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9450407" y="1861033"/>
            <a:ext cx="681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NVDLA</a:t>
            </a:r>
            <a:endParaRPr 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9423351" y="2197219"/>
            <a:ext cx="1155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ARM </a:t>
            </a:r>
            <a:r>
              <a:rPr lang="en-US" sz="1200" dirty="0" err="1" smtClean="0"/>
              <a:t>Trillum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9394378" y="1275183"/>
            <a:ext cx="115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Apple </a:t>
            </a:r>
            <a:r>
              <a:rPr lang="en-US" sz="1200" smtClean="0"/>
              <a:t>Neural Engine</a:t>
            </a:r>
            <a:endParaRPr lang="en-US" sz="1200" dirty="0"/>
          </a:p>
        </p:txBody>
      </p:sp>
      <p:sp>
        <p:nvSpPr>
          <p:cNvPr id="76" name="Rounded Rectangle 75"/>
          <p:cNvSpPr/>
          <p:nvPr/>
        </p:nvSpPr>
        <p:spPr>
          <a:xfrm>
            <a:off x="6964567" y="1215281"/>
            <a:ext cx="1285459" cy="173087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8" name="TextBox 77"/>
          <p:cNvSpPr txBox="1"/>
          <p:nvPr/>
        </p:nvSpPr>
        <p:spPr>
          <a:xfrm>
            <a:off x="9435259" y="2575654"/>
            <a:ext cx="1155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CambriconX</a:t>
            </a:r>
            <a:endParaRPr lang="en-US" sz="1200" dirty="0"/>
          </a:p>
        </p:txBody>
      </p:sp>
      <p:sp>
        <p:nvSpPr>
          <p:cNvPr id="80" name="Rectangle 79"/>
          <p:cNvSpPr/>
          <p:nvPr/>
        </p:nvSpPr>
        <p:spPr>
          <a:xfrm>
            <a:off x="4020832" y="2920390"/>
            <a:ext cx="104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Training</a:t>
            </a:r>
            <a:endParaRPr lang="en-US" b="1" dirty="0"/>
          </a:p>
        </p:txBody>
      </p:sp>
      <p:sp>
        <p:nvSpPr>
          <p:cNvPr id="81" name="Rectangle 80"/>
          <p:cNvSpPr/>
          <p:nvPr/>
        </p:nvSpPr>
        <p:spPr>
          <a:xfrm>
            <a:off x="7018867" y="29684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Inference</a:t>
            </a:r>
            <a:endParaRPr lang="en-US" b="1" dirty="0"/>
          </a:p>
        </p:txBody>
      </p:sp>
      <p:grpSp>
        <p:nvGrpSpPr>
          <p:cNvPr id="85" name="Group 84"/>
          <p:cNvGrpSpPr/>
          <p:nvPr/>
        </p:nvGrpSpPr>
        <p:grpSpPr>
          <a:xfrm>
            <a:off x="6741966" y="3928480"/>
            <a:ext cx="1327650" cy="250712"/>
            <a:chOff x="677492" y="-1417931"/>
            <a:chExt cx="3154606" cy="582700"/>
          </a:xfrm>
        </p:grpSpPr>
        <p:sp>
          <p:nvSpPr>
            <p:cNvPr id="86" name="Freeform 8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rgbClr val="76B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907828" y="4320140"/>
            <a:ext cx="117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TensorRT</a:t>
            </a:r>
            <a:endParaRPr lang="en-US" b="1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03" y="3478382"/>
            <a:ext cx="3517189" cy="1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8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35" grpId="0" animBg="1"/>
      <p:bldP spid="48" grpId="0" animBg="1"/>
      <p:bldP spid="49" grpId="0" animBg="1"/>
      <p:bldP spid="14" grpId="0"/>
      <p:bldP spid="51" grpId="0" animBg="1"/>
      <p:bldP spid="55" grpId="0" animBg="1"/>
      <p:bldP spid="56" grpId="0" animBg="1"/>
      <p:bldP spid="57" grpId="0" animBg="1"/>
      <p:bldP spid="24" grpId="0"/>
      <p:bldP spid="63" grpId="0"/>
      <p:bldP spid="70" grpId="0"/>
      <p:bldP spid="71" grpId="0"/>
      <p:bldP spid="72" grpId="0"/>
      <p:bldP spid="76" grpId="0" animBg="1"/>
      <p:bldP spid="78" grpId="0"/>
      <p:bldP spid="80" grpId="0"/>
      <p:bldP spid="81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Sister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4" y="1114425"/>
            <a:ext cx="9897902" cy="528715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“Hardware Architectures for Deep Neural Networks”</a:t>
            </a:r>
          </a:p>
          <a:p>
            <a:pPr lvl="1"/>
            <a:r>
              <a:rPr lang="en-US" dirty="0" smtClean="0"/>
              <a:t>By Joel </a:t>
            </a:r>
            <a:r>
              <a:rPr lang="en-US" dirty="0" err="1" smtClean="0"/>
              <a:t>Emer</a:t>
            </a:r>
            <a:r>
              <a:rPr lang="en-US" dirty="0" smtClean="0"/>
              <a:t>, Vivienne Sze and Yu-</a:t>
            </a:r>
            <a:r>
              <a:rPr lang="en-US" dirty="0" err="1" smtClean="0"/>
              <a:t>Hsin</a:t>
            </a:r>
            <a:r>
              <a:rPr lang="en-US" dirty="0" smtClean="0"/>
              <a:t> Chen</a:t>
            </a:r>
          </a:p>
          <a:p>
            <a:pPr lvl="1"/>
            <a:r>
              <a:rPr lang="en-US" dirty="0" smtClean="0"/>
              <a:t>ISCA 2017, MICRO 2016, 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O</a:t>
            </a:r>
            <a:r>
              <a:rPr lang="en-US" dirty="0" smtClean="0"/>
              <a:t>u</a:t>
            </a:r>
            <a:r>
              <a:rPr lang="is-IS" dirty="0" smtClean="0"/>
              <a:t>tline</a:t>
            </a:r>
            <a:endParaRPr lang="is-IS" dirty="0"/>
          </a:p>
          <a:p>
            <a:pPr lvl="2"/>
            <a:r>
              <a:rPr lang="is-IS" dirty="0" smtClean="0"/>
              <a:t>Overview of Deep Neural Networks</a:t>
            </a:r>
          </a:p>
          <a:p>
            <a:pPr lvl="2"/>
            <a:r>
              <a:rPr lang="is-IS" dirty="0" smtClean="0"/>
              <a:t>Survey of Recent DNN Models</a:t>
            </a:r>
          </a:p>
          <a:p>
            <a:pPr lvl="2"/>
            <a:r>
              <a:rPr lang="is-IS" dirty="0" smtClean="0"/>
              <a:t>Survey of Recent DNN Accelerators</a:t>
            </a:r>
          </a:p>
          <a:p>
            <a:pPr lvl="2"/>
            <a:r>
              <a:rPr lang="is-IS" dirty="0" smtClean="0"/>
              <a:t>DNN and Hardware Co-Design</a:t>
            </a:r>
          </a:p>
          <a:p>
            <a:pPr lvl="2"/>
            <a:r>
              <a:rPr lang="is-IS" dirty="0" smtClean="0"/>
              <a:t>Benchmarking Metrics</a:t>
            </a:r>
          </a:p>
          <a:p>
            <a:r>
              <a:rPr lang="is-IS" dirty="0" smtClean="0"/>
              <a:t>The focus of this tutorial is on practical tools to enable </a:t>
            </a:r>
            <a:r>
              <a:rPr lang="is-IS" dirty="0" smtClean="0">
                <a:solidFill>
                  <a:srgbClr val="C00000"/>
                </a:solidFill>
              </a:rPr>
              <a:t>DNN accelerator architecture design-space exploration, mapping strategies</a:t>
            </a:r>
            <a:r>
              <a:rPr lang="is-IS" dirty="0" smtClean="0"/>
              <a:t>, and </a:t>
            </a:r>
            <a:r>
              <a:rPr lang="is-IS" dirty="0" smtClean="0">
                <a:solidFill>
                  <a:srgbClr val="C00000"/>
                </a:solidFill>
              </a:rPr>
              <a:t>hardware prototyping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MAERI Tutorial @ ISCA 2018                                    Tushar Krishna | Georgia Institute of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Bent-Up Arrow 6"/>
          <p:cNvSpPr/>
          <p:nvPr/>
        </p:nvSpPr>
        <p:spPr>
          <a:xfrm flipV="1">
            <a:off x="5767778" y="3864019"/>
            <a:ext cx="933658" cy="113205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0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Facet">
  <a:themeElements>
    <a:clrScheme name="Custom 6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181F79"/>
      </a:accent1>
      <a:accent2>
        <a:srgbClr val="F5CA31"/>
      </a:accent2>
      <a:accent3>
        <a:srgbClr val="919191"/>
      </a:accent3>
      <a:accent4>
        <a:srgbClr val="E76618"/>
      </a:accent4>
      <a:accent5>
        <a:srgbClr val="C42F1A"/>
      </a:accent5>
      <a:accent6>
        <a:srgbClr val="918655"/>
      </a:accent6>
      <a:hlink>
        <a:srgbClr val="941100"/>
      </a:hlink>
      <a:folHlink>
        <a:srgbClr val="9411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8185</TotalTime>
  <Words>1381</Words>
  <Application>Microsoft Macintosh PowerPoint</Application>
  <PresentationFormat>Widescreen</PresentationFormat>
  <Paragraphs>393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 Narrow</vt:lpstr>
      <vt:lpstr>Calibri</vt:lpstr>
      <vt:lpstr>Cambria</vt:lpstr>
      <vt:lpstr>Helvetica</vt:lpstr>
      <vt:lpstr>MS PGothic</vt:lpstr>
      <vt:lpstr>Trebuchet MS</vt:lpstr>
      <vt:lpstr>Wingdings</vt:lpstr>
      <vt:lpstr>Wingdings 3</vt:lpstr>
      <vt:lpstr>Arial</vt:lpstr>
      <vt:lpstr>Facet</vt:lpstr>
      <vt:lpstr>Equation</vt:lpstr>
      <vt:lpstr>MAERI: Enabling Rapid Design Space Exploration and Prototyping of DNN Accelerators </vt:lpstr>
      <vt:lpstr>Presenters</vt:lpstr>
      <vt:lpstr>Acknowledgments</vt:lpstr>
      <vt:lpstr>Schedule</vt:lpstr>
      <vt:lpstr>Outline</vt:lpstr>
      <vt:lpstr>What this tutorial is about </vt:lpstr>
      <vt:lpstr>Deep Learning Applications</vt:lpstr>
      <vt:lpstr>Deep Learning Landscape</vt:lpstr>
      <vt:lpstr>Sister Tutorial</vt:lpstr>
      <vt:lpstr>Software Setup</vt:lpstr>
      <vt:lpstr>Logistics and Software Setup</vt:lpstr>
      <vt:lpstr>Relevant Background</vt:lpstr>
      <vt:lpstr>What is a Deep Neural Network?</vt:lpstr>
      <vt:lpstr>Modern Deep Learning Landscape</vt:lpstr>
      <vt:lpstr>Why do we need DNN accelerators?</vt:lpstr>
      <vt:lpstr>Spatial (or Dataflow) Accelerators</vt:lpstr>
      <vt:lpstr>Two Key HW Design Challenges</vt:lpstr>
      <vt:lpstr>MAESTRO: A performance and cost model for DNN dataflows</vt:lpstr>
      <vt:lpstr>MAERI – An Open Source RTL for Flexible DNN Accelerators </vt:lpstr>
      <vt:lpstr>Welcome to the Tutorial!</vt:lpstr>
      <vt:lpstr>Schedule</vt:lpstr>
      <vt:lpstr>Backup</vt:lpstr>
      <vt:lpstr>How to map convolution over array?</vt:lpstr>
      <vt:lpstr>Dataflow  Traffic Flow</vt:lpstr>
      <vt:lpstr>Dataflow  Energy</vt:lpstr>
      <vt:lpstr>Dataflow  Utilization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Kwon, Hyouk Jun</cp:lastModifiedBy>
  <cp:revision>428</cp:revision>
  <cp:lastPrinted>2017-09-11T10:57:13Z</cp:lastPrinted>
  <dcterms:created xsi:type="dcterms:W3CDTF">2017-09-09T18:59:22Z</dcterms:created>
  <dcterms:modified xsi:type="dcterms:W3CDTF">2018-06-03T15:24:53Z</dcterms:modified>
</cp:coreProperties>
</file>