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620" r:id="rId3"/>
    <p:sldId id="591" r:id="rId4"/>
    <p:sldId id="437" r:id="rId5"/>
    <p:sldId id="622" r:id="rId6"/>
    <p:sldId id="609" r:id="rId7"/>
    <p:sldId id="631" r:id="rId8"/>
    <p:sldId id="592" r:id="rId9"/>
    <p:sldId id="600" r:id="rId10"/>
    <p:sldId id="601" r:id="rId11"/>
    <p:sldId id="602" r:id="rId12"/>
    <p:sldId id="603" r:id="rId13"/>
    <p:sldId id="610" r:id="rId14"/>
    <p:sldId id="604" r:id="rId15"/>
    <p:sldId id="605" r:id="rId16"/>
    <p:sldId id="632" r:id="rId17"/>
    <p:sldId id="633" r:id="rId18"/>
    <p:sldId id="606" r:id="rId19"/>
    <p:sldId id="607" r:id="rId20"/>
    <p:sldId id="611" r:id="rId21"/>
    <p:sldId id="618" r:id="rId22"/>
    <p:sldId id="594" r:id="rId23"/>
    <p:sldId id="598" r:id="rId24"/>
    <p:sldId id="608" r:id="rId25"/>
    <p:sldId id="599" r:id="rId26"/>
    <p:sldId id="596" r:id="rId27"/>
    <p:sldId id="634" r:id="rId28"/>
    <p:sldId id="613" r:id="rId29"/>
    <p:sldId id="614" r:id="rId30"/>
    <p:sldId id="615" r:id="rId31"/>
    <p:sldId id="625" r:id="rId32"/>
    <p:sldId id="626" r:id="rId33"/>
    <p:sldId id="623" r:id="rId34"/>
    <p:sldId id="62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152"/>
    <a:srgbClr val="00CCAF"/>
    <a:srgbClr val="FF3DEE"/>
    <a:srgbClr val="F89646"/>
    <a:srgbClr val="00F914"/>
    <a:srgbClr val="0435FF"/>
    <a:srgbClr val="2CA02B"/>
    <a:srgbClr val="A6A6A6"/>
    <a:srgbClr val="FF7F0F"/>
    <a:srgbClr val="D62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80018" autoAdjust="0"/>
  </p:normalViewPr>
  <p:slideViewPr>
    <p:cSldViewPr>
      <p:cViewPr>
        <p:scale>
          <a:sx n="92" d="100"/>
          <a:sy n="92" d="100"/>
        </p:scale>
        <p:origin x="1848" y="14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85A6-5979-1147-B2D2-4A0F1EC6360E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D95FC-CB5A-864D-8A78-0799CEE76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8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90C92-4EB7-43F3-8ABA-236D8547F741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A55F5-61F1-4D00-B305-81DA18CEF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3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4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79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3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5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81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29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47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91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4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8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0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21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7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58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3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98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69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exercises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 Vary layers</a:t>
            </a:r>
          </a:p>
          <a:p>
            <a:r>
              <a:rPr lang="en-US" dirty="0" smtClean="0"/>
              <a:t>2.</a:t>
            </a:r>
            <a:r>
              <a:rPr lang="en-US" baseline="0" dirty="0" smtClean="0"/>
              <a:t> Vary number of PEs (32/64)</a:t>
            </a:r>
          </a:p>
          <a:p>
            <a:r>
              <a:rPr lang="en-US" baseline="0" dirty="0" smtClean="0"/>
              <a:t>3. </a:t>
            </a:r>
            <a:r>
              <a:rPr lang="en-US" baseline="0" dirty="0" err="1" smtClean="0"/>
              <a:t>NoC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</a:t>
            </a:r>
            <a:r>
              <a:rPr lang="en-US" baseline="0" dirty="0" smtClean="0"/>
              <a:t> Bandwidth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4. </a:t>
            </a:r>
            <a:r>
              <a:rPr lang="en-US" baseline="0" dirty="0" err="1" smtClean="0"/>
              <a:t>NoC</a:t>
            </a:r>
            <a:r>
              <a:rPr lang="en-US" baseline="0" dirty="0" smtClean="0"/>
              <a:t> reduction Bandwidth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5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22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70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show CNN sliding window 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87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1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55F5-61F1-4D00-B305-81DA18CEF1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0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229600" cy="147002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3048000"/>
            <a:ext cx="8229600" cy="0"/>
          </a:xfrm>
          <a:prstGeom prst="line">
            <a:avLst/>
          </a:prstGeom>
          <a:ln w="50800">
            <a:solidFill>
              <a:srgbClr val="00C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629400"/>
            <a:ext cx="9144000" cy="212725"/>
          </a:xfrm>
          <a:prstGeom prst="rect">
            <a:avLst/>
          </a:prstGeom>
          <a:solidFill>
            <a:srgbClr val="4E515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629400"/>
            <a:ext cx="5715000" cy="212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629400"/>
            <a:ext cx="1295400" cy="212725"/>
          </a:xfrm>
        </p:spPr>
        <p:txBody>
          <a:bodyPr/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fld id="{D9CD8D7E-CAEC-4F0F-B1A9-B4A9C7E0C8E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50800">
            <a:solidFill>
              <a:srgbClr val="00CC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77724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3657600"/>
            <a:ext cx="77724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477000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4770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9CD8D7E-CAEC-4F0F-B1A9-B4A9C7E0C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194964" cy="1622425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latin typeface="Helvetica" panose="020B0500000000000000" pitchFamily="34" charset="0"/>
              </a:rPr>
              <a:t>MAERI: An </a:t>
            </a:r>
            <a:r>
              <a:rPr lang="en-US" sz="3400" b="1" dirty="0">
                <a:latin typeface="Helvetica" panose="020B0500000000000000" pitchFamily="34" charset="0"/>
              </a:rPr>
              <a:t>O</a:t>
            </a:r>
            <a:r>
              <a:rPr lang="en-US" sz="3400" b="1" dirty="0" smtClean="0">
                <a:latin typeface="Helvetica" panose="020B0500000000000000" pitchFamily="34" charset="0"/>
              </a:rPr>
              <a:t>pen-source Framework for Generating DNN Accelerators with Flexible Dataflow Support</a:t>
            </a:r>
            <a:endParaRPr lang="en-US" sz="3400" b="1" dirty="0">
              <a:latin typeface="Helvetica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6325245"/>
            <a:ext cx="36576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2400" dirty="0" smtClean="0">
                <a:latin typeface="Helvetica" panose="020B0500000000000000" pitchFamily="34" charset="0"/>
                <a:ea typeface="나눔고딕" pitchFamily="50" charset="-127"/>
              </a:rPr>
              <a:t>June 3, 2018</a:t>
            </a:r>
            <a:endParaRPr lang="en-US" altLang="ko-KR" sz="2400" dirty="0">
              <a:latin typeface="Helvetica" panose="020B0500000000000000" pitchFamily="34" charset="0"/>
              <a:ea typeface="나눔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797464"/>
            <a:ext cx="8194964" cy="8437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2400" dirty="0" smtClean="0">
                <a:latin typeface="Helvetica" panose="020B0500000000000000" pitchFamily="34" charset="0"/>
                <a:ea typeface="나눔고딕" pitchFamily="50" charset="-127"/>
              </a:rPr>
              <a:t>*Synergy Lab, Georgia </a:t>
            </a:r>
            <a:r>
              <a:rPr lang="en-US" altLang="ko-KR" sz="2400" dirty="0">
                <a:latin typeface="Helvetica" panose="020B0500000000000000" pitchFamily="34" charset="0"/>
                <a:ea typeface="나눔고딕" pitchFamily="50" charset="-127"/>
              </a:rPr>
              <a:t>Institute of </a:t>
            </a:r>
            <a:r>
              <a:rPr lang="en-US" altLang="ko-KR" sz="2400" dirty="0" smtClean="0">
                <a:latin typeface="Helvetica" panose="020B0500000000000000" pitchFamily="34" charset="0"/>
                <a:ea typeface="나눔고딕" pitchFamily="50" charset="-127"/>
              </a:rPr>
              <a:t>Technology</a:t>
            </a:r>
          </a:p>
          <a:p>
            <a:pPr algn="ctr"/>
            <a:r>
              <a:rPr lang="en-US" altLang="ko-KR" sz="2400" dirty="0" smtClean="0">
                <a:latin typeface="Helvetica" panose="020B0500000000000000" pitchFamily="34" charset="0"/>
                <a:ea typeface="나눔고딕" pitchFamily="50" charset="-127"/>
              </a:rPr>
              <a:t>** Architecture Research Group, NVIDIA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4274" y="3192962"/>
            <a:ext cx="8674925" cy="427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나눔바른고딕" pitchFamily="50" charset="-127"/>
                <a:ea typeface="나눔바른고딕" pitchFamily="50" charset="-127"/>
                <a:cs typeface="+mj-cs"/>
              </a:defRPr>
            </a:lvl1pPr>
          </a:lstStyle>
          <a:p>
            <a:pPr algn="ctr"/>
            <a:r>
              <a:rPr lang="en-US" sz="2400" b="1" dirty="0" err="1">
                <a:latin typeface="Helvetica" panose="020B0500000000000000" pitchFamily="34" charset="0"/>
              </a:rPr>
              <a:t>Hyoukjun</a:t>
            </a:r>
            <a:r>
              <a:rPr lang="en-US" sz="2400" b="1" dirty="0">
                <a:latin typeface="Helvetica" panose="020B0500000000000000" pitchFamily="34" charset="0"/>
              </a:rPr>
              <a:t> </a:t>
            </a:r>
            <a:r>
              <a:rPr lang="en-US" sz="2400" b="1" dirty="0" smtClean="0">
                <a:latin typeface="Helvetica" panose="020B0500000000000000" pitchFamily="34" charset="0"/>
              </a:rPr>
              <a:t>Kwon*, Michael </a:t>
            </a:r>
            <a:r>
              <a:rPr lang="en-US" sz="2400" b="1" dirty="0" err="1" smtClean="0">
                <a:latin typeface="Helvetica" panose="020B0500000000000000" pitchFamily="34" charset="0"/>
              </a:rPr>
              <a:t>Pellauer</a:t>
            </a:r>
            <a:r>
              <a:rPr lang="en-US" sz="2400" b="1" dirty="0" smtClean="0">
                <a:latin typeface="Helvetica" panose="020B0500000000000000" pitchFamily="34" charset="0"/>
              </a:rPr>
              <a:t>**, and </a:t>
            </a:r>
            <a:r>
              <a:rPr lang="en-US" sz="2400" b="1" dirty="0" err="1" smtClean="0">
                <a:latin typeface="Helvetica" panose="020B0500000000000000" pitchFamily="34" charset="0"/>
              </a:rPr>
              <a:t>Tushar</a:t>
            </a:r>
            <a:r>
              <a:rPr lang="en-US" sz="2400" b="1" dirty="0" smtClean="0">
                <a:latin typeface="Helvetica" panose="020B0500000000000000" pitchFamily="34" charset="0"/>
              </a:rPr>
              <a:t> Krishna*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8" y="4302"/>
            <a:ext cx="1676400" cy="1309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36" y="3887057"/>
            <a:ext cx="2590800" cy="65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5100" y="5895788"/>
            <a:ext cx="36576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ko-KR" sz="2400" dirty="0" smtClean="0">
                <a:latin typeface="Helvetica" panose="020B0500000000000000" pitchFamily="34" charset="0"/>
                <a:ea typeface="나눔고딕" pitchFamily="50" charset="-127"/>
              </a:rPr>
              <a:t>ISCA 2018</a:t>
            </a:r>
            <a:endParaRPr lang="en-US" altLang="ko-KR" sz="2400" dirty="0">
              <a:latin typeface="Helvetica" panose="020B0500000000000000" pitchFamily="34" charset="0"/>
              <a:ea typeface="나눔고딕" pitchFamily="50" charset="-12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541" y="215322"/>
            <a:ext cx="2190750" cy="99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685800"/>
          </a:xfrm>
        </p:spPr>
        <p:txBody>
          <a:bodyPr>
            <a:noAutofit/>
          </a:bodyPr>
          <a:lstStyle/>
          <a:p>
            <a:r>
              <a:rPr lang="en-US" b="1" dirty="0" smtClean="0"/>
              <a:t>Connectivity: Distribution of Weights/Inputs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728" y="1623060"/>
            <a:ext cx="5608875" cy="452628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743200" y="2667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60617" y="2667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78624" y="1905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95857" y="2514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65931" y="2667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95857" y="2514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69480" y="1905000"/>
            <a:ext cx="304800" cy="3048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30691" y="2680662"/>
            <a:ext cx="304800" cy="3048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48514" y="2754630"/>
            <a:ext cx="304800" cy="3048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47832" y="1345838"/>
            <a:ext cx="3753082" cy="1399595"/>
            <a:chOff x="247832" y="1345838"/>
            <a:chExt cx="3753082" cy="1399595"/>
          </a:xfrm>
        </p:grpSpPr>
        <p:sp>
          <p:nvSpPr>
            <p:cNvPr id="28" name="TextBox 27"/>
            <p:cNvSpPr txBox="1"/>
            <p:nvPr/>
          </p:nvSpPr>
          <p:spPr>
            <a:xfrm>
              <a:off x="247832" y="1345838"/>
              <a:ext cx="2419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 charset="0"/>
                  <a:ea typeface="Helvetica" charset="0"/>
                  <a:cs typeface="Helvetica" charset="0"/>
                </a:rPr>
                <a:t>Extra bandwidth</a:t>
              </a:r>
              <a:endParaRPr lang="en-US" sz="24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31" name="Straight Arrow Connector 30"/>
            <p:cNvCxnSpPr>
              <a:stCxn id="28" idx="3"/>
            </p:cNvCxnSpPr>
            <p:nvPr/>
          </p:nvCxnSpPr>
          <p:spPr>
            <a:xfrm>
              <a:off x="2667000" y="1576671"/>
              <a:ext cx="1333914" cy="937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8" idx="3"/>
            </p:cNvCxnSpPr>
            <p:nvPr/>
          </p:nvCxnSpPr>
          <p:spPr>
            <a:xfrm>
              <a:off x="2667000" y="1576671"/>
              <a:ext cx="457200" cy="114138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3"/>
            </p:cNvCxnSpPr>
            <p:nvPr/>
          </p:nvCxnSpPr>
          <p:spPr>
            <a:xfrm>
              <a:off x="2667000" y="1576671"/>
              <a:ext cx="1066800" cy="116876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42900" y="3304958"/>
            <a:ext cx="8458200" cy="3121711"/>
            <a:chOff x="342900" y="3304958"/>
            <a:chExt cx="8458200" cy="3121711"/>
          </a:xfrm>
        </p:grpSpPr>
        <p:sp>
          <p:nvSpPr>
            <p:cNvPr id="41" name="Rectangle 40"/>
            <p:cNvSpPr/>
            <p:nvPr/>
          </p:nvSpPr>
          <p:spPr>
            <a:xfrm>
              <a:off x="342900" y="3304958"/>
              <a:ext cx="8458200" cy="3121711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3016" y="3373944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Helvetica" charset="0"/>
                  <a:ea typeface="Helvetica" charset="0"/>
                  <a:cs typeface="Helvetica" charset="0"/>
                </a:rPr>
                <a:t>Features</a:t>
              </a:r>
              <a:endParaRPr lang="en-US" sz="2400" b="1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09600" y="3982384"/>
            <a:ext cx="739500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Fat tree-based topology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Supports multicasting for </a:t>
            </a:r>
            <a:r>
              <a:rPr lang="en-US" sz="2400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spatial data reuse</a:t>
            </a:r>
          </a:p>
          <a:p>
            <a:pPr marL="800100" lvl="1" indent="-342900">
              <a:buFontTx/>
              <a:buChar char="-"/>
            </a:pPr>
            <a:endParaRPr lang="en-US" sz="2400" b="1" dirty="0" smtClean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Extra bandwidth near the top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Provides </a:t>
            </a:r>
            <a:r>
              <a:rPr lang="en-US" sz="2400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high bandwidth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that enables multiple multicasting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151222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04 -0.05463 L -0.31406 -0.05463 L -0.31302 0.06389 L -0.43802 0.08542 " pathEditMode="relative" ptsTypes="AAA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 -0.03611 L -0.30313 -0.03727 L -0.304 0.09328 L -0.42795 0.11481 " pathEditMode="relative" ptsTypes="AAAAA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232 L -0.06441 0.0217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120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208 L 0.05521 0.0261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12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254 L 0.05608 0.02408 " pathEditMode="relative" ptsTypes="AA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532 L -0.03334 0.0555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303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03142 0.0555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277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532 L -0.03333 0.0555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303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04399 " pathEditMode="relative" ptsTypes="AA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2" grpId="0" animBg="1"/>
      <p:bldP spid="32" grpId="1" animBg="1"/>
      <p:bldP spid="11" grpId="0" animBg="1"/>
      <p:bldP spid="11" grpId="1" animBg="1"/>
      <p:bldP spid="17" grpId="0" animBg="1"/>
      <p:bldP spid="17" grpId="1" animBg="1"/>
      <p:bldP spid="17" grpId="2" animBg="1"/>
      <p:bldP spid="19" grpId="0" animBg="1"/>
      <p:bldP spid="19" grpId="1" animBg="1"/>
      <p:bldP spid="21" grpId="0" animBg="1"/>
      <p:bldP spid="21" grpId="1" animBg="1"/>
      <p:bldP spid="21" grpId="2" animBg="1"/>
      <p:bldP spid="23" grpId="0" animBg="1"/>
      <p:bldP spid="23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5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Connectivity: Local Communication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048" y="6131159"/>
            <a:ext cx="738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Enables </a:t>
            </a:r>
            <a:r>
              <a:rPr lang="en-US" sz="2400" b="1" dirty="0" err="1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spatio</a:t>
            </a:r>
            <a:r>
              <a:rPr lang="en-US" sz="2400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-temporal date reuse</a:t>
            </a:r>
            <a:endParaRPr lang="en-US" sz="2400" b="1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728" y="1627632"/>
            <a:ext cx="5608875" cy="45262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43200" y="3505200"/>
            <a:ext cx="3657600" cy="0"/>
            <a:chOff x="2743200" y="3505200"/>
            <a:chExt cx="3657600" cy="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743200" y="3505200"/>
              <a:ext cx="3048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276600" y="3505200"/>
              <a:ext cx="3048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810000" y="3505200"/>
              <a:ext cx="3048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343400" y="3505200"/>
              <a:ext cx="3048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953000" y="3505200"/>
              <a:ext cx="3048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486400" y="3505200"/>
              <a:ext cx="3048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096000" y="3505200"/>
              <a:ext cx="3048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750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Connectivity: Reduction/Collection of Outputs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728" y="1627632"/>
            <a:ext cx="5608875" cy="452628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572" y="4789157"/>
            <a:ext cx="4000028" cy="948917"/>
            <a:chOff x="2159897" y="2963833"/>
            <a:chExt cx="4000028" cy="948917"/>
          </a:xfrm>
        </p:grpSpPr>
        <p:sp>
          <p:nvSpPr>
            <p:cNvPr id="20" name="TextBox 19"/>
            <p:cNvSpPr txBox="1"/>
            <p:nvPr/>
          </p:nvSpPr>
          <p:spPr>
            <a:xfrm>
              <a:off x="2159897" y="3451085"/>
              <a:ext cx="2419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Helvetica" charset="0"/>
                  <a:ea typeface="Helvetica" charset="0"/>
                  <a:cs typeface="Helvetica" charset="0"/>
                </a:rPr>
                <a:t>Extra bandwidth</a:t>
              </a:r>
              <a:endParaRPr lang="en-US" sz="24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22" name="Straight Arrow Connector 21"/>
            <p:cNvCxnSpPr>
              <a:stCxn id="20" idx="3"/>
            </p:cNvCxnSpPr>
            <p:nvPr/>
          </p:nvCxnSpPr>
          <p:spPr>
            <a:xfrm flipV="1">
              <a:off x="4579065" y="2963833"/>
              <a:ext cx="1580860" cy="71808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71976" y="1950234"/>
            <a:ext cx="4400024" cy="2316966"/>
            <a:chOff x="2159897" y="3451085"/>
            <a:chExt cx="4400024" cy="2316966"/>
          </a:xfrm>
        </p:grpSpPr>
        <p:sp>
          <p:nvSpPr>
            <p:cNvPr id="29" name="TextBox 28"/>
            <p:cNvSpPr txBox="1"/>
            <p:nvPr/>
          </p:nvSpPr>
          <p:spPr>
            <a:xfrm>
              <a:off x="2159897" y="3451085"/>
              <a:ext cx="1504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 charset="0"/>
                  <a:ea typeface="Helvetica" charset="0"/>
                  <a:cs typeface="Helvetica" charset="0"/>
                </a:rPr>
                <a:t>Extra link</a:t>
              </a:r>
              <a:endParaRPr lang="en-US" sz="24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>
              <a:off x="3664321" y="3681918"/>
              <a:ext cx="2895600" cy="20861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95728" y="3200400"/>
            <a:ext cx="3920331" cy="533401"/>
            <a:chOff x="2395728" y="3200400"/>
            <a:chExt cx="3920331" cy="533401"/>
          </a:xfrm>
        </p:grpSpPr>
        <p:sp>
          <p:nvSpPr>
            <p:cNvPr id="31" name="Rectangle 30"/>
            <p:cNvSpPr/>
            <p:nvPr/>
          </p:nvSpPr>
          <p:spPr>
            <a:xfrm>
              <a:off x="2395728" y="3200401"/>
              <a:ext cx="1642872" cy="533400"/>
            </a:xfrm>
            <a:prstGeom prst="rect">
              <a:avLst/>
            </a:prstGeom>
            <a:noFill/>
            <a:ln w="38100">
              <a:solidFill>
                <a:srgbClr val="043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72128" y="3200400"/>
              <a:ext cx="957072" cy="5334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062728" y="3200400"/>
              <a:ext cx="1253331" cy="53340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>
            <a:off x="2457740" y="3346744"/>
            <a:ext cx="304800" cy="304800"/>
          </a:xfrm>
          <a:prstGeom prst="ellipse">
            <a:avLst/>
          </a:prstGeom>
          <a:solidFill>
            <a:srgbClr val="0435FF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015760" y="3346744"/>
            <a:ext cx="304800" cy="304800"/>
          </a:xfrm>
          <a:prstGeom prst="ellipse">
            <a:avLst/>
          </a:prstGeom>
          <a:solidFill>
            <a:srgbClr val="0435FF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561588" y="3346744"/>
            <a:ext cx="304800" cy="304800"/>
          </a:xfrm>
          <a:prstGeom prst="ellipse">
            <a:avLst/>
          </a:prstGeom>
          <a:solidFill>
            <a:srgbClr val="0435FF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25704" y="3346744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92160" y="3346744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224036" y="3340688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777720" y="3340688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52580" y="4070978"/>
            <a:ext cx="304800" cy="304800"/>
          </a:xfrm>
          <a:prstGeom prst="ellipse">
            <a:avLst/>
          </a:prstGeom>
          <a:solidFill>
            <a:srgbClr val="0435FF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68798" y="4077816"/>
            <a:ext cx="304800" cy="304800"/>
          </a:xfrm>
          <a:prstGeom prst="ellipse">
            <a:avLst/>
          </a:prstGeom>
          <a:solidFill>
            <a:srgbClr val="0435FF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85496" y="4086594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63904" y="4077816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93208" y="4087175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062708" y="4067771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296176" y="4558325"/>
            <a:ext cx="304800" cy="304800"/>
          </a:xfrm>
          <a:prstGeom prst="ellipse">
            <a:avLst/>
          </a:prstGeom>
          <a:solidFill>
            <a:srgbClr val="0435FF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528836" y="4573525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985496" y="3948030"/>
            <a:ext cx="1238540" cy="564371"/>
          </a:xfrm>
          <a:prstGeom prst="rect">
            <a:avLst/>
          </a:prstGeom>
          <a:solidFill>
            <a:srgbClr val="FF3A6A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71976" y="2704634"/>
            <a:ext cx="3813520" cy="1525582"/>
            <a:chOff x="4842191" y="3273535"/>
            <a:chExt cx="3813520" cy="1525582"/>
          </a:xfrm>
        </p:grpSpPr>
        <p:sp>
          <p:nvSpPr>
            <p:cNvPr id="55" name="TextBox 54"/>
            <p:cNvSpPr txBox="1"/>
            <p:nvPr/>
          </p:nvSpPr>
          <p:spPr>
            <a:xfrm>
              <a:off x="4842191" y="3273535"/>
              <a:ext cx="15044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 charset="0"/>
                  <a:ea typeface="Helvetica" charset="0"/>
                  <a:cs typeface="Helvetica" charset="0"/>
                </a:rPr>
                <a:t>Extra link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enabled</a:t>
              </a:r>
            </a:p>
            <a:p>
              <a:r>
                <a:rPr lang="en-US" sz="24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red VN </a:t>
              </a:r>
              <a:endParaRPr lang="en-US" sz="24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56" name="Straight Arrow Connector 55"/>
            <p:cNvCxnSpPr>
              <a:stCxn id="55" idx="3"/>
              <a:endCxn id="53" idx="1"/>
            </p:cNvCxnSpPr>
            <p:nvPr/>
          </p:nvCxnSpPr>
          <p:spPr>
            <a:xfrm>
              <a:off x="6346615" y="3873700"/>
              <a:ext cx="2309096" cy="9254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71976" y="2056853"/>
            <a:ext cx="8743424" cy="449014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</a:rPr>
              <a:t>Augmented Reduction Tree (ART)</a:t>
            </a:r>
            <a:endParaRPr lang="en-US" sz="2800" b="1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600" y="269486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Features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" y="3234266"/>
            <a:ext cx="76962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Extra links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Supports </a:t>
            </a:r>
            <a:r>
              <a:rPr lang="en-US" sz="2400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non-blocking in-network reductions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for arbitrary virtual neuron sizes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Provides </a:t>
            </a:r>
            <a:r>
              <a:rPr lang="en-US" sz="2400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high compute unit utilization</a:t>
            </a:r>
          </a:p>
          <a:p>
            <a:pPr marL="800100" lvl="1" indent="-342900">
              <a:buFontTx/>
              <a:buChar char="-"/>
            </a:pPr>
            <a:endParaRPr lang="en-US" sz="2400" b="1" dirty="0" smtClean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Extra bandwidth near the root switch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Provides high bandwidth that enables </a:t>
            </a:r>
            <a:r>
              <a:rPr lang="en-US" sz="2400" b="1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multiple reduction (accumulation)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195697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3298 0.10926 " pathEditMode="relative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03299 0.10671 " pathEditMode="relative" ptsTypes="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3507 0.10926 " pathEditMode="relative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03003 0.10949 " pathEditMode="relative" ptsTypes="AA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2796 0.1081 " pathEditMode="relative" ptsTypes="AA">
                                      <p:cBhvr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03194 0.10532 " pathEditMode="relative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3489 0.11204 " pathEditMode="relative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6007 0.07593 " pathEditMode="relative" ptsTypes="AA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05503 0.07199 " pathEditMode="relative" ptsTypes="AA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4201 0.0706 " pathEditMode="relative" ptsTypes="AA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05798 0.07477 " pathEditMode="relative" ptsTypes="AA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10295 0.00278 " pathEditMode="relative" ptsTypes="AA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493 0.04514 L 0.04288 0.06528 L 0.04601 0.17593 " pathEditMode="relative" ptsTypes="AAAA">
                                      <p:cBhvr>
                                        <p:cTn id="1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93 0.02801 L 0.08681 0.09213 " pathEditMode="relative" ptsTypes="AAA">
                                      <p:cBhvr>
                                        <p:cTn id="1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187 0.02662 L -0.08993 0.09074 " pathEditMode="relative" ptsTypes="AAA">
                                      <p:cBhvr>
                                        <p:cTn id="1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1" grpId="0" animBg="1"/>
      <p:bldP spid="51" grpId="1" animBg="1"/>
      <p:bldP spid="52" grpId="0" animBg="1"/>
      <p:bldP spid="52" grpId="1" animBg="1"/>
      <p:bldP spid="53" grpId="0" animBg="1"/>
      <p:bldP spid="58" grpId="0" animBg="1"/>
      <p:bldP spid="59" grpId="0"/>
      <p:bldP spid="6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599"/>
          </a:xfrm>
        </p:spPr>
        <p:txBody>
          <a:bodyPr>
            <a:normAutofit/>
          </a:bodyPr>
          <a:lstStyle/>
          <a:p>
            <a:r>
              <a:rPr lang="en-US" b="1" dirty="0"/>
              <a:t>Tool Flow of MAERI</a:t>
            </a:r>
          </a:p>
          <a:p>
            <a:r>
              <a:rPr lang="en-US" b="1" dirty="0"/>
              <a:t>Design</a:t>
            </a:r>
          </a:p>
          <a:p>
            <a:r>
              <a:rPr lang="en-US" b="1" dirty="0"/>
              <a:t>Architecture</a:t>
            </a:r>
          </a:p>
          <a:p>
            <a:r>
              <a:rPr lang="en-US" b="1" dirty="0"/>
              <a:t>Source code and MAERI front-end</a:t>
            </a:r>
          </a:p>
          <a:p>
            <a:r>
              <a:rPr lang="en-US" b="1" dirty="0"/>
              <a:t>Demo</a:t>
            </a:r>
          </a:p>
          <a:p>
            <a:r>
              <a:rPr lang="en-US" b="1" dirty="0"/>
              <a:t>Hands-on Exercises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90500" y="2514600"/>
            <a:ext cx="533400" cy="38099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Switch Microarchitecture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52400" y="6019800"/>
            <a:ext cx="35814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Helvetica" charset="0"/>
                <a:ea typeface="Helvetica" charset="0"/>
                <a:cs typeface="Helvetica" charset="0"/>
              </a:rPr>
              <a:t>Light-weighted structure </a:t>
            </a:r>
            <a:endParaRPr lang="en-US" sz="2400" b="1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728" y="1627632"/>
            <a:ext cx="5608875" cy="452628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72576" y="3808744"/>
            <a:ext cx="6152024" cy="2093976"/>
            <a:chOff x="172576" y="3808744"/>
            <a:chExt cx="6152024" cy="2093976"/>
          </a:xfrm>
        </p:grpSpPr>
        <p:grpSp>
          <p:nvGrpSpPr>
            <p:cNvPr id="43" name="Group 42"/>
            <p:cNvGrpSpPr/>
            <p:nvPr/>
          </p:nvGrpSpPr>
          <p:grpSpPr>
            <a:xfrm>
              <a:off x="172576" y="3808744"/>
              <a:ext cx="6152024" cy="2093976"/>
              <a:chOff x="3529611" y="1295400"/>
              <a:chExt cx="6152024" cy="2093976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8654143" y="1295401"/>
                <a:ext cx="951292" cy="20880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3529611" y="1295400"/>
                <a:ext cx="5124532" cy="2057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flipH="1">
                <a:off x="8654143" y="1906256"/>
                <a:ext cx="1027492" cy="148312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909035"/>
              <a:ext cx="4733988" cy="195710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60384" y="1501152"/>
            <a:ext cx="6316616" cy="2141698"/>
            <a:chOff x="160384" y="1501152"/>
            <a:chExt cx="6316616" cy="2141698"/>
          </a:xfrm>
        </p:grpSpPr>
        <p:cxnSp>
          <p:nvCxnSpPr>
            <p:cNvPr id="62" name="Straight Connector 61"/>
            <p:cNvCxnSpPr/>
            <p:nvPr/>
          </p:nvCxnSpPr>
          <p:spPr>
            <a:xfrm flipH="1" flipV="1">
              <a:off x="5297108" y="1501152"/>
              <a:ext cx="1179892" cy="17682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5297108" y="3566428"/>
              <a:ext cx="1179892" cy="764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160384" y="1509028"/>
              <a:ext cx="5124532" cy="2059770"/>
              <a:chOff x="160384" y="1509028"/>
              <a:chExt cx="5124532" cy="205977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60384" y="1509028"/>
                <a:ext cx="5124532" cy="2057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911" y="1560382"/>
                <a:ext cx="4739862" cy="200841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230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MAERI DNN Accelerator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94" y="1275075"/>
            <a:ext cx="6896412" cy="5222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160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C00000"/>
                </a:solidFill>
              </a:rPr>
              <a:t>(VN Construction)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Regular and Irregular Dataflow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56478"/>
            <a:ext cx="8596668" cy="5287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DNN Topologies</a:t>
            </a:r>
          </a:p>
          <a:p>
            <a:pPr lvl="1"/>
            <a:r>
              <a:rPr lang="en-US" dirty="0" smtClean="0"/>
              <a:t>Layer </a:t>
            </a:r>
            <a:r>
              <a:rPr lang="en-US" dirty="0" smtClean="0">
                <a:solidFill>
                  <a:srgbClr val="C00000"/>
                </a:solidFill>
              </a:rPr>
              <a:t>size / shape</a:t>
            </a:r>
          </a:p>
          <a:p>
            <a:pPr lvl="1"/>
            <a:r>
              <a:rPr lang="en-US" dirty="0" smtClean="0"/>
              <a:t>Layer </a:t>
            </a:r>
            <a:r>
              <a:rPr lang="en-US" dirty="0" smtClean="0">
                <a:solidFill>
                  <a:srgbClr val="C00000"/>
                </a:solidFill>
              </a:rPr>
              <a:t>types</a:t>
            </a:r>
            <a:r>
              <a:rPr lang="en-US" dirty="0" smtClean="0"/>
              <a:t>: Convolution / Pool / FC / LSTM</a:t>
            </a:r>
          </a:p>
          <a:p>
            <a:pPr lvl="1"/>
            <a:r>
              <a:rPr lang="en-US" dirty="0" smtClean="0"/>
              <a:t>New </a:t>
            </a:r>
            <a:r>
              <a:rPr lang="en-US" dirty="0" smtClean="0">
                <a:solidFill>
                  <a:srgbClr val="C00000"/>
                </a:solidFill>
              </a:rPr>
              <a:t>sub-structure</a:t>
            </a:r>
            <a:r>
              <a:rPr lang="en-US" dirty="0" smtClean="0"/>
              <a:t>: e.g., Inception in </a:t>
            </a:r>
            <a:r>
              <a:rPr lang="en-US" dirty="0" err="1" smtClean="0"/>
              <a:t>Googlenet</a:t>
            </a:r>
            <a:endParaRPr lang="en-US" dirty="0" smtClean="0"/>
          </a:p>
          <a:p>
            <a:endParaRPr lang="en-US" sz="1400" dirty="0" smtClean="0"/>
          </a:p>
          <a:p>
            <a:r>
              <a:rPr lang="en-US" b="1" dirty="0" smtClean="0"/>
              <a:t>Compiler Optimization</a:t>
            </a:r>
          </a:p>
          <a:p>
            <a:pPr lvl="1"/>
            <a:r>
              <a:rPr lang="en-US" dirty="0" smtClean="0"/>
              <a:t>Loop </a:t>
            </a:r>
            <a:r>
              <a:rPr lang="en-US" dirty="0" smtClean="0">
                <a:solidFill>
                  <a:srgbClr val="C00000"/>
                </a:solidFill>
              </a:rPr>
              <a:t>reordering</a:t>
            </a:r>
          </a:p>
          <a:p>
            <a:pPr lvl="1"/>
            <a:r>
              <a:rPr lang="en-US" dirty="0" smtClean="0"/>
              <a:t>Loop </a:t>
            </a:r>
            <a:r>
              <a:rPr lang="en-US" dirty="0" smtClean="0">
                <a:solidFill>
                  <a:srgbClr val="C00000"/>
                </a:solidFill>
              </a:rPr>
              <a:t>tiling</a:t>
            </a:r>
            <a:r>
              <a:rPr lang="ko-KR" altLang="en-US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</a:rPr>
              <a:t>size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dirty="0" smtClean="0">
                <a:solidFill>
                  <a:srgbClr val="C00000"/>
                </a:solidFill>
              </a:rPr>
              <a:t>Cross-layer</a:t>
            </a:r>
            <a:r>
              <a:rPr lang="en-US" dirty="0" smtClean="0"/>
              <a:t> mapping</a:t>
            </a:r>
          </a:p>
          <a:p>
            <a:pPr lvl="1"/>
            <a:endParaRPr lang="en-US" sz="1400" dirty="0" smtClean="0"/>
          </a:p>
          <a:p>
            <a:r>
              <a:rPr lang="en-US" b="1" dirty="0" smtClean="0"/>
              <a:t>Algorithmic Optimization</a:t>
            </a:r>
          </a:p>
          <a:p>
            <a:pPr lvl="1"/>
            <a:r>
              <a:rPr lang="en-US" dirty="0" smtClean="0"/>
              <a:t>Weight pruning: </a:t>
            </a:r>
            <a:r>
              <a:rPr lang="en-US" dirty="0" smtClean="0">
                <a:solidFill>
                  <a:srgbClr val="C00000"/>
                </a:solidFill>
              </a:rPr>
              <a:t>Sparse</a:t>
            </a:r>
            <a:r>
              <a:rPr lang="en-US" dirty="0" smtClean="0"/>
              <a:t> workload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5799" y="5562600"/>
            <a:ext cx="5701001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Our Key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insight: Each </a:t>
            </a:r>
            <a:r>
              <a:rPr lang="en-US" sz="24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dataflow</a:t>
            </a:r>
            <a:r>
              <a:rPr lang="en-US" sz="240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smtClean="0">
                <a:latin typeface="Helvetica" charset="0"/>
                <a:ea typeface="Helvetica" charset="0"/>
                <a:cs typeface="Helvetica" charset="0"/>
              </a:rPr>
              <a:t>translates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into </a:t>
            </a:r>
            <a:r>
              <a:rPr lang="en-US" sz="2400" dirty="0" smtClean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neurons of </a:t>
            </a:r>
            <a:r>
              <a:rPr lang="en-US" sz="2400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rPr>
              <a:t>different sizes </a:t>
            </a:r>
            <a:endParaRPr lang="en-US" sz="24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Dense Dataflow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" y="1723443"/>
            <a:ext cx="8238744" cy="452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Irregular Dataflow Support Example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52600"/>
            <a:ext cx="8310348" cy="454456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35901"/>
            <a:ext cx="8229600" cy="533399"/>
          </a:xfrm>
        </p:spPr>
        <p:txBody>
          <a:bodyPr>
            <a:normAutofit/>
          </a:bodyPr>
          <a:lstStyle/>
          <a:p>
            <a:r>
              <a:rPr lang="en-US" b="1" dirty="0" smtClean="0"/>
              <a:t>Sparse Convolutional Layer</a:t>
            </a:r>
          </a:p>
        </p:txBody>
      </p:sp>
    </p:spTree>
    <p:extLst>
      <p:ext uri="{BB962C8B-B14F-4D97-AF65-F5344CB8AC3E}">
        <p14:creationId xmlns:p14="http://schemas.microsoft.com/office/powerpoint/2010/main" val="5151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Irregular Dataflow Support Example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35901"/>
            <a:ext cx="8229600" cy="533399"/>
          </a:xfrm>
        </p:spPr>
        <p:txBody>
          <a:bodyPr>
            <a:normAutofit/>
          </a:bodyPr>
          <a:lstStyle/>
          <a:p>
            <a:r>
              <a:rPr lang="en-US" b="1" dirty="0" smtClean="0"/>
              <a:t>Fully-connected / LSTM layer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2" y="1758115"/>
            <a:ext cx="8379356" cy="45445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81100" y="3350191"/>
            <a:ext cx="6781800" cy="1371600"/>
            <a:chOff x="-2133600" y="3505200"/>
            <a:chExt cx="6781800" cy="1371600"/>
          </a:xfrm>
        </p:grpSpPr>
        <p:sp>
          <p:nvSpPr>
            <p:cNvPr id="9" name="Rectangle 8"/>
            <p:cNvSpPr/>
            <p:nvPr/>
          </p:nvSpPr>
          <p:spPr>
            <a:xfrm>
              <a:off x="-2133600" y="3505200"/>
              <a:ext cx="6781800" cy="1371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0500" y="3581400"/>
              <a:ext cx="2667000" cy="533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Details in paper!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2127658" y="4203412"/>
              <a:ext cx="6699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Helvetica" charset="0"/>
                  <a:ea typeface="Helvetica" charset="0"/>
                  <a:cs typeface="Helvetica" charset="0"/>
                </a:rPr>
                <a:t>* H. Kwon et al., “MAERI: Enabling Flexible Dataflow Mapping over DNN Accelerators via Reconfigurable Interconnects,” ASPLOS 2018</a:t>
              </a:r>
              <a:endParaRPr lang="en-US" sz="16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4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458199" cy="6858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Acknowledgement 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(in particular </a:t>
            </a:r>
            <a:r>
              <a:rPr lang="en-US" b="1" dirty="0" smtClean="0"/>
              <a:t>for this session)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2665"/>
            <a:ext cx="3886200" cy="105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53" y="1928090"/>
            <a:ext cx="1676400" cy="130902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3600557"/>
            <a:ext cx="3886200" cy="113768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Mr. Charlie Hauck</a:t>
            </a:r>
          </a:p>
          <a:p>
            <a:r>
              <a:rPr lang="en-US" sz="2400" b="1" dirty="0" smtClean="0"/>
              <a:t>Dr. </a:t>
            </a:r>
            <a:r>
              <a:rPr lang="en-US" sz="2400" b="1" dirty="0" err="1"/>
              <a:t>Rishiyur</a:t>
            </a:r>
            <a:r>
              <a:rPr lang="en-US" sz="2400" b="1" dirty="0"/>
              <a:t> </a:t>
            </a:r>
            <a:r>
              <a:rPr lang="en-US" sz="2400" b="1" dirty="0" smtClean="0"/>
              <a:t>Nikhil</a:t>
            </a:r>
            <a:endParaRPr lang="en-US" sz="24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33108" y="3641312"/>
            <a:ext cx="3782291" cy="1096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Ananda </a:t>
            </a:r>
            <a:r>
              <a:rPr lang="en-US" b="1" dirty="0" err="1" smtClean="0"/>
              <a:t>Samajdar</a:t>
            </a:r>
            <a:endParaRPr lang="en-US" b="1" dirty="0" smtClean="0"/>
          </a:p>
          <a:p>
            <a:r>
              <a:rPr lang="en-US" b="1" dirty="0" smtClean="0"/>
              <a:t>Eric Qin</a:t>
            </a:r>
          </a:p>
          <a:p>
            <a:r>
              <a:rPr lang="en-US" b="1" dirty="0" err="1" smtClean="0"/>
              <a:t>Yehowshua</a:t>
            </a:r>
            <a:r>
              <a:rPr lang="en-US" b="1" dirty="0" smtClean="0"/>
              <a:t> Immanuel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8545" y="5106664"/>
            <a:ext cx="4828309" cy="129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For providing BSV license for hands-on exercises</a:t>
            </a:r>
            <a:endParaRPr lang="en-US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54334" y="5174555"/>
            <a:ext cx="3661064" cy="129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For ASIC and FPGA synthesis/</a:t>
            </a:r>
            <a:r>
              <a:rPr lang="en-US" b="1" dirty="0" err="1" smtClean="0"/>
              <a:t>PnR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99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599"/>
          </a:xfrm>
        </p:spPr>
        <p:txBody>
          <a:bodyPr>
            <a:normAutofit/>
          </a:bodyPr>
          <a:lstStyle/>
          <a:p>
            <a:r>
              <a:rPr lang="en-US" b="1" dirty="0" smtClean="0"/>
              <a:t>Tool Flow of MAERI</a:t>
            </a:r>
          </a:p>
          <a:p>
            <a:r>
              <a:rPr lang="en-US" b="1" dirty="0" smtClean="0"/>
              <a:t>Design</a:t>
            </a:r>
          </a:p>
          <a:p>
            <a:r>
              <a:rPr lang="en-US" b="1" dirty="0" smtClean="0"/>
              <a:t>Architecture</a:t>
            </a:r>
          </a:p>
          <a:p>
            <a:r>
              <a:rPr lang="en-US" b="1" dirty="0" smtClean="0"/>
              <a:t>Source code and MAERI front-end</a:t>
            </a:r>
          </a:p>
          <a:p>
            <a:r>
              <a:rPr lang="en-US" b="1" dirty="0" smtClean="0"/>
              <a:t>Demo</a:t>
            </a:r>
          </a:p>
          <a:p>
            <a:r>
              <a:rPr lang="en-US" b="1" dirty="0" smtClean="0"/>
              <a:t>Hands-on Exercises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90500" y="2971800"/>
            <a:ext cx="533400" cy="38099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Source code directory structure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95300" y="1371600"/>
            <a:ext cx="4114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maeri_code_isca2018_tutorial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143000" y="2828059"/>
            <a:ext cx="1066800" cy="34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src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143000" y="2104159"/>
            <a:ext cx="1066800" cy="34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scripts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978727" y="3795823"/>
            <a:ext cx="3030682" cy="347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ART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971800" y="4254323"/>
            <a:ext cx="3030682" cy="347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</a:t>
            </a:r>
            <a:r>
              <a:rPr lang="en-US" sz="2400" dirty="0" err="1" smtClean="0"/>
              <a:t>distribution_network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971800" y="4710656"/>
            <a:ext cx="3030682" cy="347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</a:t>
            </a:r>
            <a:r>
              <a:rPr lang="en-US" sz="2400" dirty="0" err="1" smtClean="0"/>
              <a:t>multiplier_switch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978727" y="5166989"/>
            <a:ext cx="3030682" cy="34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</a:t>
            </a:r>
            <a:r>
              <a:rPr lang="en-US" sz="2400" dirty="0" err="1" smtClean="0"/>
              <a:t>fixedPointUnits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971800" y="2828059"/>
            <a:ext cx="3030682" cy="34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types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971800" y="3314268"/>
            <a:ext cx="3030682" cy="34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lib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964873" y="5645839"/>
            <a:ext cx="3030682" cy="34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</a:t>
            </a:r>
            <a:r>
              <a:rPr lang="en-US" sz="2400" dirty="0" err="1" smtClean="0"/>
              <a:t>testbench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0" y="1917772"/>
            <a:ext cx="0" cy="109233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2000" y="3010111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2000" y="22860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3"/>
            <a:endCxn id="15" idx="1"/>
          </p:cNvCxnSpPr>
          <p:nvPr/>
        </p:nvCxnSpPr>
        <p:spPr>
          <a:xfrm>
            <a:off x="2209800" y="3001674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90800" y="3001674"/>
            <a:ext cx="0" cy="28657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583873" y="35052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90800" y="39624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583873" y="44196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83873" y="48768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597727" y="53340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90800" y="58674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04800" y="6155555"/>
            <a:ext cx="381000" cy="347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/>
              <a:t>  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685800" y="6134535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MAERI core implementation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030191" y="2799129"/>
            <a:ext cx="2980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Internal BSV type definitions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030191" y="3314268"/>
            <a:ext cx="2980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ustom libraries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016336" y="3784772"/>
            <a:ext cx="2980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Augmented reduction tree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030191" y="4243272"/>
            <a:ext cx="2980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Distribution tree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044046" y="4717679"/>
            <a:ext cx="2980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Multiplier switch and its array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030191" y="5172596"/>
            <a:ext cx="2980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Fixed point adder/multiplier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064827" y="5623737"/>
            <a:ext cx="2980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Testbenches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use MAERI front-end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638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Configuration change</a:t>
            </a:r>
          </a:p>
          <a:p>
            <a:pPr lvl="1"/>
            <a:r>
              <a:rPr lang="en-US" dirty="0" smtClean="0"/>
              <a:t>Modify </a:t>
            </a:r>
            <a:r>
              <a:rPr lang="en-US" dirty="0" err="1" smtClean="0"/>
              <a:t>AcceleratorConfig.bsv</a:t>
            </a:r>
            <a:r>
              <a:rPr lang="en-US" dirty="0" smtClean="0"/>
              <a:t> at the top directory</a:t>
            </a:r>
          </a:p>
          <a:p>
            <a:pPr lvl="2"/>
            <a:r>
              <a:rPr lang="en-US" dirty="0" smtClean="0"/>
              <a:t>Distribution bandwidth</a:t>
            </a:r>
          </a:p>
          <a:p>
            <a:pPr lvl="2"/>
            <a:r>
              <a:rPr lang="en-US" dirty="0" smtClean="0"/>
              <a:t>Reduction bandwidth</a:t>
            </a:r>
          </a:p>
          <a:p>
            <a:pPr lvl="2"/>
            <a:r>
              <a:rPr lang="en-US" dirty="0" smtClean="0"/>
              <a:t>Number of multiplier switches</a:t>
            </a:r>
          </a:p>
          <a:p>
            <a:endParaRPr lang="en-US" sz="1800" b="1" dirty="0"/>
          </a:p>
          <a:p>
            <a:r>
              <a:rPr lang="en-US" b="1" dirty="0" smtClean="0"/>
              <a:t>Verilog code generation and simulation</a:t>
            </a:r>
          </a:p>
          <a:p>
            <a:pPr lvl="1"/>
            <a:r>
              <a:rPr lang="en-US" b="1" dirty="0" smtClean="0"/>
              <a:t>./</a:t>
            </a:r>
            <a:r>
              <a:rPr lang="en-US" b="1" dirty="0" err="1" smtClean="0"/>
              <a:t>Maeri</a:t>
            </a:r>
            <a:r>
              <a:rPr lang="en-US" b="1" dirty="0" smtClean="0"/>
              <a:t> –c : </a:t>
            </a:r>
            <a:r>
              <a:rPr lang="en-US" dirty="0" smtClean="0"/>
              <a:t>Compile a simulation</a:t>
            </a:r>
            <a:endParaRPr lang="en-US" b="1" dirty="0" smtClean="0"/>
          </a:p>
          <a:p>
            <a:pPr lvl="1"/>
            <a:r>
              <a:rPr lang="en-US" b="1" dirty="0" smtClean="0"/>
              <a:t>./</a:t>
            </a:r>
            <a:r>
              <a:rPr lang="en-US" b="1" dirty="0" err="1" smtClean="0"/>
              <a:t>Maeri</a:t>
            </a:r>
            <a:r>
              <a:rPr lang="en-US" b="1" dirty="0" smtClean="0"/>
              <a:t> –r : </a:t>
            </a:r>
            <a:r>
              <a:rPr lang="en-US" dirty="0" smtClean="0"/>
              <a:t>Run compiled simulation</a:t>
            </a:r>
          </a:p>
          <a:p>
            <a:pPr lvl="1"/>
            <a:r>
              <a:rPr lang="en-US" b="1" dirty="0"/>
              <a:t>./</a:t>
            </a:r>
            <a:r>
              <a:rPr lang="en-US" b="1" dirty="0" err="1"/>
              <a:t>Maeri</a:t>
            </a:r>
            <a:r>
              <a:rPr lang="en-US" b="1" dirty="0"/>
              <a:t> </a:t>
            </a:r>
            <a:r>
              <a:rPr lang="en-US" b="1" dirty="0" smtClean="0"/>
              <a:t>–w </a:t>
            </a:r>
            <a:r>
              <a:rPr lang="en-US" b="1" dirty="0"/>
              <a:t>: </a:t>
            </a:r>
            <a:r>
              <a:rPr lang="en-US" dirty="0" smtClean="0"/>
              <a:t>Launch </a:t>
            </a:r>
            <a:r>
              <a:rPr lang="en-US" dirty="0" err="1" smtClean="0"/>
              <a:t>GTKwave</a:t>
            </a:r>
            <a:r>
              <a:rPr lang="en-US" dirty="0" smtClean="0"/>
              <a:t> for waveform analysis </a:t>
            </a:r>
            <a:endParaRPr lang="en-US" b="1" dirty="0"/>
          </a:p>
          <a:p>
            <a:pPr lvl="1"/>
            <a:r>
              <a:rPr lang="en-US" b="1" dirty="0" smtClean="0"/>
              <a:t>./</a:t>
            </a:r>
            <a:r>
              <a:rPr lang="en-US" b="1" dirty="0" err="1" smtClean="0"/>
              <a:t>Maeri</a:t>
            </a:r>
            <a:r>
              <a:rPr lang="en-US" b="1" dirty="0" smtClean="0"/>
              <a:t> –v : </a:t>
            </a:r>
            <a:r>
              <a:rPr lang="en-US" dirty="0" smtClean="0"/>
              <a:t>Generate Verilog code</a:t>
            </a:r>
            <a:endParaRPr lang="en-US" b="1" dirty="0" smtClean="0"/>
          </a:p>
          <a:p>
            <a:pPr lvl="1"/>
            <a:r>
              <a:rPr lang="en-US" b="1" dirty="0" smtClean="0"/>
              <a:t>./</a:t>
            </a:r>
            <a:r>
              <a:rPr lang="en-US" b="1" dirty="0" err="1" smtClean="0"/>
              <a:t>Maeri</a:t>
            </a:r>
            <a:r>
              <a:rPr lang="en-US" b="1" dirty="0" smtClean="0"/>
              <a:t> –clean : </a:t>
            </a:r>
            <a:r>
              <a:rPr lang="en-US" dirty="0" smtClean="0"/>
              <a:t>Clean up intermediate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use MAERI front-end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1081519"/>
          </a:xfrm>
        </p:spPr>
        <p:txBody>
          <a:bodyPr>
            <a:normAutofit/>
          </a:bodyPr>
          <a:lstStyle/>
          <a:p>
            <a:r>
              <a:rPr lang="en-US" b="1" dirty="0" smtClean="0"/>
              <a:t>Simulation results example</a:t>
            </a:r>
          </a:p>
          <a:p>
            <a:pPr lvl="1"/>
            <a:r>
              <a:rPr lang="en-US" dirty="0" smtClean="0"/>
              <a:t>Triggered with “./</a:t>
            </a:r>
            <a:r>
              <a:rPr lang="en-US" dirty="0" err="1" smtClean="0"/>
              <a:t>Maeri</a:t>
            </a:r>
            <a:r>
              <a:rPr lang="en-US" dirty="0" smtClean="0"/>
              <a:t> –r” after “./</a:t>
            </a:r>
            <a:r>
              <a:rPr lang="en-US" dirty="0" err="1" smtClean="0"/>
              <a:t>Maeri</a:t>
            </a:r>
            <a:r>
              <a:rPr lang="en-US" dirty="0" smtClean="0"/>
              <a:t> –c”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95572"/>
            <a:ext cx="80772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use MAERI front-end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1081519"/>
          </a:xfrm>
        </p:spPr>
        <p:txBody>
          <a:bodyPr>
            <a:normAutofit/>
          </a:bodyPr>
          <a:lstStyle/>
          <a:p>
            <a:r>
              <a:rPr lang="en-US" b="1" dirty="0" smtClean="0"/>
              <a:t>Waveform Analysis</a:t>
            </a:r>
          </a:p>
          <a:p>
            <a:pPr lvl="1"/>
            <a:r>
              <a:rPr lang="en-US" dirty="0" smtClean="0"/>
              <a:t>Triggered with “./</a:t>
            </a:r>
            <a:r>
              <a:rPr lang="en-US" dirty="0" err="1" smtClean="0"/>
              <a:t>Maeri</a:t>
            </a:r>
            <a:r>
              <a:rPr lang="en-US" dirty="0" smtClean="0"/>
              <a:t> –w” after “./</a:t>
            </a:r>
            <a:r>
              <a:rPr lang="en-US" dirty="0" err="1" smtClean="0"/>
              <a:t>Maeri</a:t>
            </a:r>
            <a:r>
              <a:rPr lang="en-US" dirty="0" smtClean="0"/>
              <a:t> –r”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0" y="2339829"/>
            <a:ext cx="8264540" cy="42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use MAERI front-end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Verilog generation </a:t>
            </a:r>
            <a:r>
              <a:rPr lang="en-US" b="1" dirty="0"/>
              <a:t>example</a:t>
            </a:r>
          </a:p>
          <a:p>
            <a:pPr lvl="1"/>
            <a:r>
              <a:rPr lang="en-US" dirty="0"/>
              <a:t>Triggered with “./</a:t>
            </a:r>
            <a:r>
              <a:rPr lang="en-US" dirty="0" err="1"/>
              <a:t>Maeri</a:t>
            </a:r>
            <a:r>
              <a:rPr lang="en-US" dirty="0"/>
              <a:t> </a:t>
            </a:r>
            <a:r>
              <a:rPr lang="en-US" dirty="0" smtClean="0"/>
              <a:t>–v”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5300" y="5124314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* Verilog files are generated in “(</a:t>
            </a:r>
            <a:r>
              <a:rPr lang="en-US" sz="2400" dirty="0" err="1" smtClean="0"/>
              <a:t>Top_Directory</a:t>
            </a:r>
            <a:r>
              <a:rPr lang="en-US" sz="2400" dirty="0" smtClean="0"/>
              <a:t>)/Verilog”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23593"/>
            <a:ext cx="7416800" cy="1257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2199" y="5733778"/>
            <a:ext cx="735075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Generated Verilog code is synthesizable!</a:t>
            </a:r>
            <a:endParaRPr 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MAERI Synthesis/</a:t>
            </a:r>
            <a:r>
              <a:rPr lang="en-US" b="1" dirty="0" err="1" smtClean="0"/>
              <a:t>PnR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199"/>
          </a:xfrm>
        </p:spPr>
        <p:txBody>
          <a:bodyPr>
            <a:normAutofit/>
          </a:bodyPr>
          <a:lstStyle/>
          <a:p>
            <a:r>
              <a:rPr lang="en-US" b="1" dirty="0" smtClean="0"/>
              <a:t>Synthesis/</a:t>
            </a:r>
            <a:r>
              <a:rPr lang="en-US" b="1" dirty="0" err="1" smtClean="0"/>
              <a:t>PnR</a:t>
            </a:r>
            <a:r>
              <a:rPr lang="en-US" b="1" dirty="0" smtClean="0"/>
              <a:t> Environment</a:t>
            </a:r>
          </a:p>
          <a:p>
            <a:pPr lvl="1"/>
            <a:r>
              <a:rPr lang="en-US" b="1" dirty="0" smtClean="0"/>
              <a:t>Technology: </a:t>
            </a:r>
            <a:r>
              <a:rPr lang="en-US" dirty="0" smtClean="0"/>
              <a:t>TSMC 28nm</a:t>
            </a:r>
          </a:p>
          <a:p>
            <a:pPr lvl="1"/>
            <a:r>
              <a:rPr lang="en-US" b="1" dirty="0" smtClean="0"/>
              <a:t>Clock frequency:</a:t>
            </a:r>
            <a:r>
              <a:rPr lang="en-US" dirty="0" smtClean="0"/>
              <a:t> 1GHz </a:t>
            </a:r>
          </a:p>
          <a:p>
            <a:pPr lvl="1"/>
            <a:r>
              <a:rPr lang="en-US" b="1" dirty="0" smtClean="0"/>
              <a:t>Design: </a:t>
            </a:r>
            <a:r>
              <a:rPr lang="en-US" dirty="0" smtClean="0"/>
              <a:t>64 multiplier switches and 31 adder switches</a:t>
            </a:r>
          </a:p>
          <a:p>
            <a:pPr lvl="1"/>
            <a:r>
              <a:rPr lang="en-US" b="1" dirty="0" smtClean="0"/>
              <a:t>Distribution Bandwidth: </a:t>
            </a:r>
            <a:r>
              <a:rPr lang="en-US" dirty="0" smtClean="0"/>
              <a:t>16/4/1 data per cycle</a:t>
            </a:r>
          </a:p>
          <a:p>
            <a:pPr lvl="1"/>
            <a:r>
              <a:rPr lang="en-US" b="1" dirty="0" smtClean="0"/>
              <a:t>Gather Bandwidth:</a:t>
            </a:r>
            <a:r>
              <a:rPr lang="en-US" dirty="0" smtClean="0"/>
              <a:t>  16/4/1 data per cycle</a:t>
            </a:r>
            <a:endParaRPr lang="en-US" b="1" dirty="0" smtClean="0"/>
          </a:p>
          <a:p>
            <a:pPr lvl="1"/>
            <a:r>
              <a:rPr lang="en-US" b="1" dirty="0" smtClean="0"/>
              <a:t>RTL Code: </a:t>
            </a:r>
            <a:r>
              <a:rPr lang="en-US" dirty="0" smtClean="0"/>
              <a:t>Verilog generated using MAERI code base</a:t>
            </a:r>
          </a:p>
          <a:p>
            <a:pPr lvl="1"/>
            <a:r>
              <a:rPr lang="en-US" b="1" dirty="0" smtClean="0"/>
              <a:t>CAD Tool Chain: </a:t>
            </a:r>
            <a:r>
              <a:rPr lang="en-US" dirty="0" smtClean="0"/>
              <a:t>Synopsys Design compiler, Cadence </a:t>
            </a:r>
            <a:r>
              <a:rPr lang="en-US" dirty="0" err="1" smtClean="0"/>
              <a:t>Innovus</a:t>
            </a:r>
            <a:r>
              <a:rPr lang="en-US" dirty="0" smtClean="0"/>
              <a:t>, </a:t>
            </a:r>
            <a:r>
              <a:rPr lang="en-US" dirty="0" err="1" smtClean="0"/>
              <a:t>Primepower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Post-layout Area and Power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3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00" y="1524000"/>
            <a:ext cx="2057400" cy="2057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085053"/>
              </p:ext>
            </p:extLst>
          </p:nvPr>
        </p:nvGraphicFramePr>
        <p:xfrm>
          <a:off x="228599" y="3962400"/>
          <a:ext cx="8686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</a:t>
                      </a:r>
                      <a:r>
                        <a:rPr lang="en-US" baseline="0" dirty="0" smtClean="0"/>
                        <a:t>ber of 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Distribution 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Reduction 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 (mm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(</a:t>
                      </a:r>
                      <a:r>
                        <a:rPr lang="en-US" dirty="0" err="1" smtClean="0"/>
                        <a:t>mW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407.861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252.326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194.912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254.603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228599" y="6067136"/>
            <a:ext cx="8686800" cy="38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/>
              <a:t>* Based on </a:t>
            </a:r>
            <a:r>
              <a:rPr lang="en-US" sz="1800" b="1" smtClean="0">
                <a:solidFill>
                  <a:srgbClr val="FF0000"/>
                </a:solidFill>
              </a:rPr>
              <a:t>28nm</a:t>
            </a:r>
            <a:r>
              <a:rPr lang="en-US" sz="1800" b="1" smtClean="0"/>
              <a:t> technology and 1GHz clock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429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599"/>
          </a:xfrm>
        </p:spPr>
        <p:txBody>
          <a:bodyPr>
            <a:normAutofit/>
          </a:bodyPr>
          <a:lstStyle/>
          <a:p>
            <a:r>
              <a:rPr lang="en-US" b="1" dirty="0" smtClean="0"/>
              <a:t>Tool Flow of MAERI</a:t>
            </a:r>
          </a:p>
          <a:p>
            <a:r>
              <a:rPr lang="en-US" b="1" dirty="0" smtClean="0"/>
              <a:t>Design</a:t>
            </a:r>
          </a:p>
          <a:p>
            <a:r>
              <a:rPr lang="en-US" b="1" dirty="0" smtClean="0"/>
              <a:t>Architecture</a:t>
            </a:r>
          </a:p>
          <a:p>
            <a:r>
              <a:rPr lang="en-US" b="1" dirty="0" smtClean="0"/>
              <a:t>Source </a:t>
            </a:r>
            <a:r>
              <a:rPr lang="en-US" b="1" dirty="0"/>
              <a:t>c</a:t>
            </a:r>
            <a:r>
              <a:rPr lang="en-US" b="1" dirty="0" smtClean="0"/>
              <a:t>ode Structure</a:t>
            </a:r>
          </a:p>
          <a:p>
            <a:r>
              <a:rPr lang="en-US" b="1" dirty="0" smtClean="0"/>
              <a:t>Using MAERI source code base</a:t>
            </a:r>
          </a:p>
          <a:p>
            <a:r>
              <a:rPr lang="en-US" b="1" dirty="0" smtClean="0"/>
              <a:t>Demo</a:t>
            </a:r>
          </a:p>
          <a:p>
            <a:r>
              <a:rPr lang="en-US" b="1" dirty="0" smtClean="0"/>
              <a:t>Hands-on Exercises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90500" y="4038600"/>
            <a:ext cx="533400" cy="38099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Demo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Launching cycle-accurate simulations</a:t>
            </a:r>
          </a:p>
          <a:p>
            <a:endParaRPr lang="en-US" dirty="0" smtClean="0"/>
          </a:p>
          <a:p>
            <a:r>
              <a:rPr lang="en-US" dirty="0" smtClean="0"/>
              <a:t>Modifying user configuration</a:t>
            </a:r>
          </a:p>
          <a:p>
            <a:endParaRPr lang="en-US" dirty="0" smtClean="0"/>
          </a:p>
          <a:p>
            <a:r>
              <a:rPr lang="en-US" dirty="0" smtClean="0"/>
              <a:t>Compiling simulations</a:t>
            </a:r>
          </a:p>
          <a:p>
            <a:endParaRPr lang="en-US" dirty="0" smtClean="0"/>
          </a:p>
          <a:p>
            <a:r>
              <a:rPr lang="en-US" dirty="0" smtClean="0"/>
              <a:t>Launching wave form analysis</a:t>
            </a:r>
          </a:p>
          <a:p>
            <a:endParaRPr lang="en-US" dirty="0" smtClean="0"/>
          </a:p>
          <a:p>
            <a:r>
              <a:rPr lang="en-US" dirty="0" smtClean="0"/>
              <a:t>Generating Verilog files</a:t>
            </a:r>
          </a:p>
        </p:txBody>
      </p:sp>
    </p:spTree>
    <p:extLst>
      <p:ext uri="{BB962C8B-B14F-4D97-AF65-F5344CB8AC3E}">
        <p14:creationId xmlns:p14="http://schemas.microsoft.com/office/powerpoint/2010/main" val="14407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599"/>
          </a:xfrm>
        </p:spPr>
        <p:txBody>
          <a:bodyPr>
            <a:normAutofit/>
          </a:bodyPr>
          <a:lstStyle/>
          <a:p>
            <a:r>
              <a:rPr lang="en-US" b="1" dirty="0"/>
              <a:t>Tool Flow of MAERI</a:t>
            </a:r>
          </a:p>
          <a:p>
            <a:r>
              <a:rPr lang="en-US" b="1" dirty="0"/>
              <a:t>Design</a:t>
            </a:r>
          </a:p>
          <a:p>
            <a:r>
              <a:rPr lang="en-US" b="1" dirty="0"/>
              <a:t>Architecture</a:t>
            </a:r>
          </a:p>
          <a:p>
            <a:r>
              <a:rPr lang="en-US" b="1" dirty="0"/>
              <a:t>Source code and MAERI front-end</a:t>
            </a:r>
          </a:p>
          <a:p>
            <a:r>
              <a:rPr lang="en-US" b="1" dirty="0"/>
              <a:t>Demo</a:t>
            </a:r>
          </a:p>
          <a:p>
            <a:r>
              <a:rPr lang="en-US" b="1" dirty="0"/>
              <a:t>Hands-on Exercises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90500" y="1447800"/>
            <a:ext cx="533400" cy="38099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599"/>
          </a:xfrm>
        </p:spPr>
        <p:txBody>
          <a:bodyPr>
            <a:normAutofit/>
          </a:bodyPr>
          <a:lstStyle/>
          <a:p>
            <a:r>
              <a:rPr lang="en-US" b="1" dirty="0" smtClean="0"/>
              <a:t>Tool Flow of MAERI</a:t>
            </a:r>
          </a:p>
          <a:p>
            <a:r>
              <a:rPr lang="en-US" b="1" dirty="0" smtClean="0"/>
              <a:t>Design</a:t>
            </a:r>
          </a:p>
          <a:p>
            <a:r>
              <a:rPr lang="en-US" b="1" dirty="0" smtClean="0"/>
              <a:t>Architecture</a:t>
            </a:r>
          </a:p>
          <a:p>
            <a:r>
              <a:rPr lang="en-US" b="1" dirty="0" smtClean="0"/>
              <a:t>Source </a:t>
            </a:r>
            <a:r>
              <a:rPr lang="en-US" b="1" dirty="0"/>
              <a:t>c</a:t>
            </a:r>
            <a:r>
              <a:rPr lang="en-US" b="1" dirty="0" smtClean="0"/>
              <a:t>ode Structure</a:t>
            </a:r>
          </a:p>
          <a:p>
            <a:r>
              <a:rPr lang="en-US" b="1" dirty="0" smtClean="0"/>
              <a:t>Using MAERI source code base</a:t>
            </a:r>
          </a:p>
          <a:p>
            <a:r>
              <a:rPr lang="en-US" b="1" dirty="0" smtClean="0"/>
              <a:t>Demo</a:t>
            </a:r>
          </a:p>
          <a:p>
            <a:r>
              <a:rPr lang="en-US" b="1" dirty="0" smtClean="0"/>
              <a:t>Hands-on Exercises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90500" y="4572000"/>
            <a:ext cx="533400" cy="38099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Revisiting Convention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333499"/>
            <a:ext cx="7200900" cy="36195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5174669"/>
            <a:ext cx="8229600" cy="1333502"/>
          </a:xfrm>
        </p:spPr>
        <p:txBody>
          <a:bodyPr>
            <a:noAutofit/>
          </a:bodyPr>
          <a:lstStyle/>
          <a:p>
            <a:r>
              <a:rPr lang="en-US" sz="2400" dirty="0" smtClean="0"/>
              <a:t>K/C: Output/Input Channel</a:t>
            </a:r>
          </a:p>
          <a:p>
            <a:r>
              <a:rPr lang="en-US" sz="2400" dirty="0" smtClean="0"/>
              <a:t>Y/X: Input activation height/width</a:t>
            </a:r>
          </a:p>
          <a:p>
            <a:r>
              <a:rPr lang="en-US" sz="2400" dirty="0" smtClean="0"/>
              <a:t>R/S: Weight filter height/width</a:t>
            </a:r>
          </a:p>
        </p:txBody>
      </p:sp>
    </p:spTree>
    <p:extLst>
      <p:ext uri="{BB962C8B-B14F-4D97-AF65-F5344CB8AC3E}">
        <p14:creationId xmlns:p14="http://schemas.microsoft.com/office/powerpoint/2010/main" val="6515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Testbench</a:t>
            </a:r>
            <a:r>
              <a:rPr lang="en-US" b="1" dirty="0" smtClean="0"/>
              <a:t> Structure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8541188" cy="45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Testbench</a:t>
            </a:r>
            <a:r>
              <a:rPr lang="en-US" b="1" dirty="0" smtClean="0"/>
              <a:t> Dataflow (MAESTRO description)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19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 smtClean="0"/>
              <a:t>let</a:t>
            </a:r>
            <a:r>
              <a:rPr lang="en-US" dirty="0" smtClean="0"/>
              <a:t> </a:t>
            </a:r>
            <a:r>
              <a:rPr lang="en-US" dirty="0" err="1" smtClean="0"/>
              <a:t>sWindowSz</a:t>
            </a:r>
            <a:r>
              <a:rPr lang="en-US" dirty="0" smtClean="0"/>
              <a:t> = </a:t>
            </a:r>
            <a:r>
              <a:rPr lang="en-US" dirty="0" err="1" smtClean="0"/>
              <a:t>sizof</a:t>
            </a:r>
            <a:r>
              <a:rPr lang="en-US" dirty="0" smtClean="0"/>
              <a:t>(R) x </a:t>
            </a:r>
            <a:r>
              <a:rPr lang="en-US" dirty="0" err="1" smtClean="0"/>
              <a:t>sizeof</a:t>
            </a:r>
            <a:r>
              <a:rPr lang="en-US" dirty="0" smtClean="0"/>
              <a:t>(S)</a:t>
            </a:r>
          </a:p>
          <a:p>
            <a:pPr marL="457200" lvl="1" indent="0">
              <a:buNone/>
            </a:pPr>
            <a:r>
              <a:rPr lang="en-US" b="1" dirty="0" smtClean="0"/>
              <a:t>let</a:t>
            </a:r>
            <a:r>
              <a:rPr lang="en-US" dirty="0" smtClean="0"/>
              <a:t> </a:t>
            </a:r>
            <a:r>
              <a:rPr lang="en-US" dirty="0" err="1" smtClean="0"/>
              <a:t>numVNs</a:t>
            </a:r>
            <a:r>
              <a:rPr lang="en-US" dirty="0" smtClean="0"/>
              <a:t> = floor(</a:t>
            </a:r>
            <a:r>
              <a:rPr lang="en-US" dirty="0" err="1" smtClean="0"/>
              <a:t>NumMultSwitches</a:t>
            </a:r>
            <a:r>
              <a:rPr lang="en-US" dirty="0" smtClean="0"/>
              <a:t> / </a:t>
            </a:r>
            <a:r>
              <a:rPr lang="en-US" dirty="0" err="1" smtClean="0"/>
              <a:t>sWindowSz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b="1" dirty="0" err="1" smtClean="0"/>
              <a:t>Temporal_Map</a:t>
            </a:r>
            <a:r>
              <a:rPr lang="en-US" dirty="0" smtClean="0"/>
              <a:t> (1, 1) C</a:t>
            </a:r>
          </a:p>
          <a:p>
            <a:pPr lvl="1"/>
            <a:r>
              <a:rPr lang="en-US" b="1" dirty="0" err="1" smtClean="0"/>
              <a:t>Spatial_Map</a:t>
            </a:r>
            <a:r>
              <a:rPr lang="en-US" dirty="0" smtClean="0"/>
              <a:t> (1, 1) K</a:t>
            </a:r>
          </a:p>
          <a:p>
            <a:pPr lvl="1"/>
            <a:r>
              <a:rPr lang="en-US" b="1" dirty="0" err="1" smtClean="0"/>
              <a:t>Temporal_Map</a:t>
            </a:r>
            <a:r>
              <a:rPr lang="en-US" b="1" dirty="0" smtClean="0"/>
              <a:t> </a:t>
            </a:r>
            <a:r>
              <a:rPr lang="en-US" dirty="0" smtClean="0"/>
              <a:t>(1, 1) Y</a:t>
            </a:r>
          </a:p>
          <a:p>
            <a:pPr lvl="1"/>
            <a:r>
              <a:rPr lang="en-US" b="1" dirty="0" err="1" smtClean="0"/>
              <a:t>Temporal_Map</a:t>
            </a:r>
            <a:r>
              <a:rPr lang="en-US" dirty="0" smtClean="0"/>
              <a:t>(</a:t>
            </a:r>
            <a:r>
              <a:rPr lang="en-US" dirty="0" err="1" smtClean="0"/>
              <a:t>sWindowSz</a:t>
            </a:r>
            <a:r>
              <a:rPr lang="en-US" dirty="0" smtClean="0"/>
              <a:t>, 1) X</a:t>
            </a:r>
          </a:p>
          <a:p>
            <a:pPr lvl="1"/>
            <a:r>
              <a:rPr lang="en-US" b="1" dirty="0" smtClean="0"/>
              <a:t>Tile</a:t>
            </a:r>
            <a:r>
              <a:rPr lang="en-US" dirty="0" smtClean="0"/>
              <a:t>(</a:t>
            </a:r>
            <a:r>
              <a:rPr lang="en-US" dirty="0" err="1" smtClean="0"/>
              <a:t>sWindowSz</a:t>
            </a:r>
            <a:r>
              <a:rPr lang="en-US" dirty="0" smtClean="0"/>
              <a:t>)</a:t>
            </a:r>
            <a:endParaRPr lang="en-US" b="1" dirty="0" smtClean="0"/>
          </a:p>
          <a:p>
            <a:pPr lvl="1"/>
            <a:r>
              <a:rPr lang="en-US" b="1" dirty="0" smtClean="0"/>
              <a:t>Unroll</a:t>
            </a:r>
            <a:r>
              <a:rPr lang="en-US" dirty="0" smtClean="0"/>
              <a:t> R</a:t>
            </a:r>
          </a:p>
          <a:p>
            <a:pPr lvl="1"/>
            <a:r>
              <a:rPr lang="en-US" b="1" dirty="0" smtClean="0"/>
              <a:t>Unroll </a:t>
            </a:r>
            <a:r>
              <a:rPr lang="en-US" dirty="0"/>
              <a:t>S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97716" y="5939134"/>
            <a:ext cx="735075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High weight filter parallelism</a:t>
            </a:r>
            <a:endParaRPr 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0" y="3200400"/>
            <a:ext cx="2362200" cy="2514600"/>
            <a:chOff x="762000" y="3200400"/>
            <a:chExt cx="2362200" cy="2514600"/>
          </a:xfrm>
        </p:grpSpPr>
        <p:grpSp>
          <p:nvGrpSpPr>
            <p:cNvPr id="10" name="Group 9"/>
            <p:cNvGrpSpPr/>
            <p:nvPr/>
          </p:nvGrpSpPr>
          <p:grpSpPr>
            <a:xfrm>
              <a:off x="1219200" y="3200400"/>
              <a:ext cx="1905000" cy="2514600"/>
              <a:chOff x="1219200" y="3200400"/>
              <a:chExt cx="1905000" cy="25146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219200" y="3200400"/>
                <a:ext cx="19050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19200" y="4953000"/>
                <a:ext cx="19050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219200" y="5334000"/>
                <a:ext cx="1905000" cy="3810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62000" y="4648200"/>
              <a:ext cx="464316" cy="685800"/>
              <a:chOff x="762000" y="4648200"/>
              <a:chExt cx="464316" cy="685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762000" y="5334000"/>
                <a:ext cx="4572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62000" y="4648200"/>
                <a:ext cx="0" cy="6858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769116" y="4648200"/>
                <a:ext cx="4572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94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0"/>
            <a:ext cx="8229600" cy="6705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Exercise#1: </a:t>
            </a:r>
            <a:r>
              <a:rPr lang="en-US" sz="2400" dirty="0"/>
              <a:t>Compile </a:t>
            </a:r>
            <a:r>
              <a:rPr lang="en-US" sz="2400" dirty="0" smtClean="0"/>
              <a:t>a simulation </a:t>
            </a:r>
            <a:r>
              <a:rPr lang="en-US" sz="2400" dirty="0"/>
              <a:t>with </a:t>
            </a:r>
            <a:r>
              <a:rPr lang="en-US" sz="2400" dirty="0" smtClean="0"/>
              <a:t>default, early, and late layers with 32 PEs (“./</a:t>
            </a:r>
            <a:r>
              <a:rPr lang="en-US" sz="2400" dirty="0" err="1"/>
              <a:t>Maeri</a:t>
            </a:r>
            <a:r>
              <a:rPr lang="en-US" sz="2400" dirty="0"/>
              <a:t> –</a:t>
            </a:r>
            <a:r>
              <a:rPr lang="en-US" sz="2400" dirty="0" smtClean="0"/>
              <a:t>c,” “-/</a:t>
            </a:r>
            <a:r>
              <a:rPr lang="en-US" sz="2400" dirty="0" err="1" smtClean="0"/>
              <a:t>Maeri</a:t>
            </a:r>
            <a:r>
              <a:rPr lang="en-US" sz="2400" dirty="0" smtClean="0"/>
              <a:t> –</a:t>
            </a:r>
            <a:r>
              <a:rPr lang="en-US" sz="2400" dirty="0" err="1" smtClean="0"/>
              <a:t>ctarg</a:t>
            </a:r>
            <a:r>
              <a:rPr lang="en-US" sz="2400" dirty="0" smtClean="0"/>
              <a:t> EARLY_SYNTHETIC,” “./</a:t>
            </a:r>
            <a:r>
              <a:rPr lang="en-US" sz="2400" dirty="0" err="1" smtClean="0"/>
              <a:t>Maeri</a:t>
            </a:r>
            <a:r>
              <a:rPr lang="en-US" sz="2400" dirty="0" smtClean="0"/>
              <a:t> –</a:t>
            </a:r>
            <a:r>
              <a:rPr lang="en-US" sz="2400" dirty="0" err="1" smtClean="0"/>
              <a:t>ctarg</a:t>
            </a:r>
            <a:r>
              <a:rPr lang="en-US" sz="2400" dirty="0" smtClean="0"/>
              <a:t> LATE_SYNTHETIC”). </a:t>
            </a:r>
            <a:r>
              <a:rPr lang="en-US" sz="2400" dirty="0"/>
              <a:t>Run simulation and compare </a:t>
            </a:r>
            <a:r>
              <a:rPr lang="en-US" sz="2400" dirty="0" smtClean="0"/>
              <a:t>results.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 smtClean="0"/>
              <a:t>Exercise#2: </a:t>
            </a:r>
            <a:r>
              <a:rPr lang="en-US" sz="2400" dirty="0" smtClean="0"/>
              <a:t>Compile a simulation with 32 and 64 PEs </a:t>
            </a:r>
            <a:r>
              <a:rPr lang="en-US" sz="2400" dirty="0"/>
              <a:t>u</a:t>
            </a:r>
            <a:r>
              <a:rPr lang="en-US" sz="2400" dirty="0" smtClean="0"/>
              <a:t>sing default </a:t>
            </a:r>
            <a:r>
              <a:rPr lang="en-US" sz="2400" dirty="0" err="1" smtClean="0"/>
              <a:t>seting</a:t>
            </a:r>
            <a:r>
              <a:rPr lang="en-US" sz="2400" dirty="0" smtClean="0"/>
              <a:t> (“./</a:t>
            </a:r>
            <a:r>
              <a:rPr lang="en-US" sz="2400" dirty="0" err="1" smtClean="0"/>
              <a:t>Maeri</a:t>
            </a:r>
            <a:r>
              <a:rPr lang="en-US" sz="2400" dirty="0" smtClean="0"/>
              <a:t> –c”). Run simulation and compare results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Exercise#3: </a:t>
            </a:r>
            <a:r>
              <a:rPr lang="en-US" sz="2400" dirty="0" smtClean="0"/>
              <a:t>Compile a simulation with 2X/4X/and 8X distribution bandwidth (fix reduction bandwidth as 4X). Run simulation and compare results.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Exercise#4: </a:t>
            </a:r>
            <a:r>
              <a:rPr lang="en-US" sz="2400" dirty="0"/>
              <a:t>Compile a simulation with 2X/4X/and 8X </a:t>
            </a:r>
            <a:r>
              <a:rPr lang="en-US" sz="2400" dirty="0" smtClean="0"/>
              <a:t>reduction bandwidth </a:t>
            </a:r>
            <a:r>
              <a:rPr lang="en-US" sz="2400" dirty="0"/>
              <a:t>(fix </a:t>
            </a:r>
            <a:r>
              <a:rPr lang="en-US" sz="2400" dirty="0" smtClean="0"/>
              <a:t>distribution </a:t>
            </a:r>
            <a:r>
              <a:rPr lang="en-US" sz="2400" dirty="0"/>
              <a:t>bandwidth as 4X)</a:t>
            </a:r>
            <a:r>
              <a:rPr lang="en-US" sz="2400" dirty="0" smtClean="0"/>
              <a:t>. </a:t>
            </a:r>
            <a:r>
              <a:rPr lang="en-US" sz="2400" dirty="0"/>
              <a:t>Run simulation and compare results.</a:t>
            </a:r>
            <a:endParaRPr lang="en-US" sz="2400" b="1" dirty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003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72399"/>
            <a:ext cx="8305800" cy="3563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Tool Flow of MAERI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05000" y="1614101"/>
            <a:ext cx="1905000" cy="335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6200" y="1619320"/>
            <a:ext cx="1143000" cy="3804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9200" y="1905000"/>
            <a:ext cx="3657600" cy="1386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29200" y="3577415"/>
            <a:ext cx="3657600" cy="1386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Bluespec</a:t>
            </a:r>
            <a:r>
              <a:rPr lang="en-US" b="1" dirty="0" smtClean="0"/>
              <a:t> System Verilog (BSV)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 high-level hardware description language</a:t>
            </a:r>
          </a:p>
          <a:p>
            <a:pPr lvl="1"/>
            <a:r>
              <a:rPr lang="en-US" dirty="0" smtClean="0"/>
              <a:t>Generates fully synthesizable Verilog</a:t>
            </a:r>
          </a:p>
          <a:p>
            <a:endParaRPr lang="en-US" b="1" dirty="0"/>
          </a:p>
          <a:p>
            <a:r>
              <a:rPr lang="en-US" b="1" dirty="0" smtClean="0"/>
              <a:t>Inspired by Haskell and System Verilog</a:t>
            </a:r>
          </a:p>
          <a:p>
            <a:pPr lvl="1"/>
            <a:r>
              <a:rPr lang="en-US" dirty="0" smtClean="0"/>
              <a:t>Strong type-checking system and polymorphism</a:t>
            </a:r>
          </a:p>
          <a:p>
            <a:pPr lvl="1"/>
            <a:r>
              <a:rPr lang="en-US" dirty="0" smtClean="0"/>
              <a:t>System Verilog-like syntax</a:t>
            </a:r>
          </a:p>
          <a:p>
            <a:pPr lvl="1"/>
            <a:r>
              <a:rPr lang="en-US" dirty="0" smtClean="0"/>
              <a:t>Intuitive module interfaces</a:t>
            </a:r>
          </a:p>
          <a:p>
            <a:pPr lvl="1"/>
            <a:endParaRPr lang="en-US" dirty="0"/>
          </a:p>
          <a:p>
            <a:r>
              <a:rPr lang="en-US" b="1" dirty="0" smtClean="0"/>
              <a:t>Based on “guarded atomic action” blocks</a:t>
            </a:r>
          </a:p>
          <a:p>
            <a:pPr lvl="1"/>
            <a:r>
              <a:rPr lang="en-US" dirty="0" smtClean="0"/>
              <a:t>Provides coarse-grained description of parallel actions</a:t>
            </a:r>
          </a:p>
          <a:p>
            <a:endParaRPr lang="en-US" b="1" dirty="0"/>
          </a:p>
          <a:p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1055" y="3352800"/>
            <a:ext cx="7891272" cy="1200329"/>
          </a:xfrm>
          <a:prstGeom prst="rect">
            <a:avLst/>
          </a:prstGeom>
          <a:solidFill>
            <a:srgbClr val="4E515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For details, </a:t>
            </a:r>
            <a:r>
              <a: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please refer </a:t>
            </a: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to “BSV by Example” (</a:t>
            </a:r>
            <a:r>
              <a:rPr lang="en-US" sz="2400" i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http</a:t>
            </a:r>
            <a:r>
              <a:rPr lang="en-US" sz="2400" i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://</a:t>
            </a:r>
            <a:r>
              <a:rPr lang="en-US" sz="2400" i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csg.csail.mit.edu/6.S078/6_S078_2012_www/resources/bsv_by_example.pdf</a:t>
            </a:r>
            <a:r>
              <a:rPr lang="en-US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)</a:t>
            </a:r>
            <a:endParaRPr 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6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599"/>
          </a:xfrm>
        </p:spPr>
        <p:txBody>
          <a:bodyPr>
            <a:normAutofit/>
          </a:bodyPr>
          <a:lstStyle/>
          <a:p>
            <a:r>
              <a:rPr lang="en-US" b="1" dirty="0"/>
              <a:t>Tool Flow of MAERI</a:t>
            </a:r>
          </a:p>
          <a:p>
            <a:r>
              <a:rPr lang="en-US" b="1" dirty="0"/>
              <a:t>Design</a:t>
            </a:r>
          </a:p>
          <a:p>
            <a:r>
              <a:rPr lang="en-US" b="1" dirty="0"/>
              <a:t>Architecture</a:t>
            </a:r>
          </a:p>
          <a:p>
            <a:r>
              <a:rPr lang="en-US" b="1" dirty="0"/>
              <a:t>Source code and MAERI front-end</a:t>
            </a:r>
          </a:p>
          <a:p>
            <a:r>
              <a:rPr lang="en-US" b="1" dirty="0"/>
              <a:t>Demo</a:t>
            </a:r>
          </a:p>
          <a:p>
            <a:r>
              <a:rPr lang="en-US" b="1" dirty="0"/>
              <a:t>Hands-on Exercises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90500" y="1981200"/>
            <a:ext cx="533400" cy="38099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66" y="1943100"/>
            <a:ext cx="4470400" cy="300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685800"/>
          </a:xfrm>
        </p:spPr>
        <p:txBody>
          <a:bodyPr>
            <a:normAutofit/>
          </a:bodyPr>
          <a:lstStyle/>
          <a:p>
            <a:r>
              <a:rPr lang="en-US" b="1" dirty="0" smtClean="0"/>
              <a:t>Background: Convolutional Layer in CNN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92814" y="1554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97614" y="1333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121155" y="1333500"/>
            <a:ext cx="3159460" cy="4138377"/>
            <a:chOff x="5121155" y="1333500"/>
            <a:chExt cx="3159460" cy="4138377"/>
          </a:xfrm>
        </p:grpSpPr>
        <p:sp>
          <p:nvSpPr>
            <p:cNvPr id="37" name="Right Arrow 36"/>
            <p:cNvSpPr/>
            <p:nvPr/>
          </p:nvSpPr>
          <p:spPr>
            <a:xfrm>
              <a:off x="5121155" y="3209925"/>
              <a:ext cx="660400" cy="47625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398932" y="1333500"/>
              <a:ext cx="1881683" cy="4138377"/>
              <a:chOff x="745898" y="1159308"/>
              <a:chExt cx="1881683" cy="413837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898" y="1518166"/>
                <a:ext cx="1588375" cy="377951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9608" y="1159308"/>
                <a:ext cx="847973" cy="790344"/>
              </a:xfrm>
              <a:prstGeom prst="rect">
                <a:avLst/>
              </a:prstGeom>
            </p:spPr>
          </p:pic>
        </p:grpSp>
      </p:grpSp>
      <p:grpSp>
        <p:nvGrpSpPr>
          <p:cNvPr id="53" name="Group 52"/>
          <p:cNvGrpSpPr/>
          <p:nvPr/>
        </p:nvGrpSpPr>
        <p:grpSpPr>
          <a:xfrm>
            <a:off x="1975104" y="2286000"/>
            <a:ext cx="6363958" cy="840559"/>
            <a:chOff x="1975104" y="2286000"/>
            <a:chExt cx="6363958" cy="84055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8862" y="2377259"/>
              <a:ext cx="330200" cy="7493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75104" y="2286000"/>
              <a:ext cx="914400" cy="7493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38576" y="2844800"/>
              <a:ext cx="736600" cy="203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428103" y="1766527"/>
            <a:ext cx="7344297" cy="3238142"/>
            <a:chOff x="4610100" y="1408428"/>
            <a:chExt cx="7344297" cy="3238142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8784555" y="1451536"/>
              <a:ext cx="3169842" cy="95139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8784555" y="2689901"/>
              <a:ext cx="3169842" cy="193799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4610100" y="1408428"/>
              <a:ext cx="4152900" cy="3238142"/>
              <a:chOff x="4610100" y="1408428"/>
              <a:chExt cx="4152900" cy="3238142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610100" y="1408428"/>
                <a:ext cx="4152900" cy="3230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0100" y="1484526"/>
                <a:ext cx="4082531" cy="3162044"/>
              </a:xfrm>
              <a:prstGeom prst="rect">
                <a:avLst/>
              </a:prstGeom>
            </p:spPr>
          </p:pic>
        </p:grpSp>
      </p:grpSp>
      <p:sp>
        <p:nvSpPr>
          <p:cNvPr id="45" name="TextBox 44"/>
          <p:cNvSpPr txBox="1"/>
          <p:nvPr/>
        </p:nvSpPr>
        <p:spPr>
          <a:xfrm>
            <a:off x="704218" y="4965959"/>
            <a:ext cx="397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Compute weighted sum</a:t>
            </a:r>
            <a:endParaRPr lang="en-US" sz="2400" dirty="0">
              <a:solidFill>
                <a:srgbClr val="C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57200" y="5400030"/>
            <a:ext cx="8229600" cy="553722"/>
          </a:xfrm>
        </p:spPr>
        <p:txBody>
          <a:bodyPr>
            <a:normAutofit/>
          </a:bodyPr>
          <a:lstStyle/>
          <a:p>
            <a:r>
              <a:rPr lang="en-US" b="1" dirty="0" smtClean="0"/>
              <a:t>Independent multiplication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30795" y="1809634"/>
            <a:ext cx="1359857" cy="2806072"/>
          </a:xfrm>
          <a:prstGeom prst="rect">
            <a:avLst/>
          </a:prstGeom>
          <a:solidFill>
            <a:srgbClr val="FF3A6A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890652" y="2393950"/>
            <a:ext cx="1600200" cy="1600200"/>
          </a:xfrm>
          <a:prstGeom prst="rect">
            <a:avLst/>
          </a:prstGeom>
          <a:solidFill>
            <a:srgbClr val="FF3A6A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457200" y="6014715"/>
            <a:ext cx="8229600" cy="553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Accumulation of </a:t>
            </a:r>
            <a:r>
              <a:rPr lang="en-US" b="1" dirty="0"/>
              <a:t>multiplication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 build="p"/>
      <p:bldP spid="48" grpId="0" animBg="1"/>
      <p:bldP spid="48" grpId="1" animBg="1"/>
      <p:bldP spid="49" grpId="0" animBg="1"/>
      <p:bldP spid="5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Fully Flexible Accelerator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128" y="1642320"/>
            <a:ext cx="5879214" cy="44348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494" y="2562791"/>
            <a:ext cx="1572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Helvetica" charset="0"/>
                <a:ea typeface="Helvetica" charset="0"/>
                <a:cs typeface="Helvetica" charset="0"/>
              </a:rPr>
              <a:t>MultiplierPool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714" y="4058946"/>
            <a:ext cx="1597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Adder</a:t>
            </a:r>
          </a:p>
          <a:p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Pool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8647" y="1447800"/>
            <a:ext cx="5715000" cy="4987080"/>
            <a:chOff x="2590800" y="1447800"/>
            <a:chExt cx="5715000" cy="4987080"/>
          </a:xfrm>
        </p:grpSpPr>
        <p:sp>
          <p:nvSpPr>
            <p:cNvPr id="6" name="Rectangle 5"/>
            <p:cNvSpPr/>
            <p:nvPr/>
          </p:nvSpPr>
          <p:spPr>
            <a:xfrm>
              <a:off x="4038600" y="1447800"/>
              <a:ext cx="42672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0" y="2438400"/>
              <a:ext cx="1447800" cy="3833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90800" y="5291880"/>
              <a:ext cx="42672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34817" y="2639339"/>
            <a:ext cx="1503783" cy="2100969"/>
            <a:chOff x="2534817" y="2639339"/>
            <a:chExt cx="1503783" cy="2100969"/>
          </a:xfrm>
        </p:grpSpPr>
        <p:sp>
          <p:nvSpPr>
            <p:cNvPr id="38" name="Rectangle 37"/>
            <p:cNvSpPr/>
            <p:nvPr/>
          </p:nvSpPr>
          <p:spPr>
            <a:xfrm>
              <a:off x="2534817" y="2639339"/>
              <a:ext cx="1503783" cy="564371"/>
            </a:xfrm>
            <a:prstGeom prst="rect">
              <a:avLst/>
            </a:prstGeom>
            <a:solidFill>
              <a:srgbClr val="5A92D9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743199" y="3703030"/>
              <a:ext cx="1021599" cy="1037278"/>
            </a:xfrm>
            <a:prstGeom prst="rect">
              <a:avLst/>
            </a:prstGeom>
            <a:solidFill>
              <a:srgbClr val="5A92D9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71847" y="3141065"/>
              <a:ext cx="11004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435FF"/>
                  </a:solidFill>
                  <a:latin typeface="Helvetica" charset="0"/>
                  <a:ea typeface="Helvetica" charset="0"/>
                  <a:cs typeface="Helvetica" charset="0"/>
                </a:rPr>
                <a:t>VN0</a:t>
              </a:r>
              <a:endParaRPr lang="en-US" sz="3200" b="1" dirty="0">
                <a:solidFill>
                  <a:srgbClr val="0435FF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43627" y="2639164"/>
            <a:ext cx="1382663" cy="1608455"/>
            <a:chOff x="3843627" y="2639164"/>
            <a:chExt cx="1382663" cy="1608455"/>
          </a:xfrm>
        </p:grpSpPr>
        <p:sp>
          <p:nvSpPr>
            <p:cNvPr id="42" name="Rectangle 41"/>
            <p:cNvSpPr/>
            <p:nvPr/>
          </p:nvSpPr>
          <p:spPr>
            <a:xfrm>
              <a:off x="4105656" y="2639164"/>
              <a:ext cx="1075944" cy="564371"/>
            </a:xfrm>
            <a:prstGeom prst="rect">
              <a:avLst/>
            </a:prstGeom>
            <a:solidFill>
              <a:srgbClr val="FF3A6A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43627" y="3637474"/>
              <a:ext cx="485775" cy="610145"/>
            </a:xfrm>
            <a:prstGeom prst="rect">
              <a:avLst/>
            </a:prstGeom>
            <a:solidFill>
              <a:srgbClr val="FF3A6A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125862" y="3142304"/>
              <a:ext cx="11004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VN1</a:t>
              </a:r>
              <a:endParaRPr lang="en-US" sz="32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4712" y="2639163"/>
            <a:ext cx="1903288" cy="1594894"/>
            <a:chOff x="4954712" y="2639163"/>
            <a:chExt cx="1903288" cy="1594894"/>
          </a:xfrm>
        </p:grpSpPr>
        <p:sp>
          <p:nvSpPr>
            <p:cNvPr id="45" name="Rectangle 44"/>
            <p:cNvSpPr/>
            <p:nvPr/>
          </p:nvSpPr>
          <p:spPr>
            <a:xfrm>
              <a:off x="5248656" y="2639163"/>
              <a:ext cx="1609344" cy="564371"/>
            </a:xfrm>
            <a:prstGeom prst="rect">
              <a:avLst/>
            </a:prstGeom>
            <a:solidFill>
              <a:srgbClr val="00B050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54712" y="3643781"/>
              <a:ext cx="1599291" cy="590276"/>
            </a:xfrm>
            <a:prstGeom prst="rect">
              <a:avLst/>
            </a:prstGeom>
            <a:solidFill>
              <a:srgbClr val="00B050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93122" y="3141065"/>
              <a:ext cx="11004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B050"/>
                  </a:solidFill>
                  <a:latin typeface="Helvetica" charset="0"/>
                  <a:ea typeface="Helvetica" charset="0"/>
                  <a:cs typeface="Helvetica" charset="0"/>
                </a:rPr>
                <a:t>VN2</a:t>
              </a:r>
              <a:endParaRPr lang="en-US" sz="3200" b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14299" y="5721063"/>
            <a:ext cx="8763000" cy="7825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Virtual Neuron (VN):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Temporary grouping of compute units for an output (neuron)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00" y="5264856"/>
            <a:ext cx="48594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How to enable flexible grouping?</a:t>
            </a:r>
            <a:endParaRPr lang="en-US" sz="2400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9870" y="1987562"/>
            <a:ext cx="37920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435FF"/>
                </a:solidFill>
                <a:latin typeface="Helvetica" charset="0"/>
                <a:ea typeface="Helvetica" charset="0"/>
                <a:cs typeface="Helvetica" charset="0"/>
              </a:rPr>
              <a:t>“</a:t>
            </a:r>
            <a:r>
              <a:rPr lang="en-US" sz="2400" dirty="0" err="1" smtClean="0">
                <a:solidFill>
                  <a:srgbClr val="0435FF"/>
                </a:solidFill>
                <a:latin typeface="Helvetica" charset="0"/>
                <a:ea typeface="Helvetica" charset="0"/>
                <a:cs typeface="Helvetica" charset="0"/>
              </a:rPr>
              <a:t>MultAlloc</a:t>
            </a:r>
            <a:r>
              <a:rPr lang="en-US" sz="2400" dirty="0" smtClean="0">
                <a:solidFill>
                  <a:srgbClr val="0435FF"/>
                </a:solidFill>
                <a:latin typeface="Helvetica" charset="0"/>
                <a:ea typeface="Helvetica" charset="0"/>
                <a:cs typeface="Helvetica" charset="0"/>
              </a:rPr>
              <a:t>(3); </a:t>
            </a:r>
            <a:r>
              <a:rPr lang="en-US" sz="2400" dirty="0" err="1" smtClean="0">
                <a:solidFill>
                  <a:srgbClr val="0435FF"/>
                </a:solidFill>
                <a:latin typeface="Helvetica" charset="0"/>
                <a:ea typeface="Helvetica" charset="0"/>
                <a:cs typeface="Helvetica" charset="0"/>
              </a:rPr>
              <a:t>AddAlloc</a:t>
            </a:r>
            <a:r>
              <a:rPr lang="en-US" sz="2400" dirty="0" smtClean="0">
                <a:solidFill>
                  <a:srgbClr val="0435FF"/>
                </a:solidFill>
                <a:latin typeface="Helvetica" charset="0"/>
                <a:ea typeface="Helvetica" charset="0"/>
                <a:cs typeface="Helvetica" charset="0"/>
              </a:rPr>
              <a:t>(2)”</a:t>
            </a:r>
            <a:endParaRPr lang="en-US" sz="2400" dirty="0">
              <a:solidFill>
                <a:srgbClr val="0435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7221" y="5767229"/>
            <a:ext cx="8051251" cy="830997"/>
            <a:chOff x="297221" y="5767229"/>
            <a:chExt cx="8051251" cy="830997"/>
          </a:xfrm>
        </p:grpSpPr>
        <p:sp>
          <p:nvSpPr>
            <p:cNvPr id="27" name="Right Arrow 26"/>
            <p:cNvSpPr/>
            <p:nvPr/>
          </p:nvSpPr>
          <p:spPr>
            <a:xfrm>
              <a:off x="297221" y="5799663"/>
              <a:ext cx="580124" cy="477693"/>
            </a:xfrm>
            <a:prstGeom prst="rightArrow">
              <a:avLst/>
            </a:prstGeom>
            <a:solidFill>
              <a:srgbClr val="FFDD7A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97716" y="5767229"/>
              <a:ext cx="7350756" cy="83099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Need to </a:t>
              </a:r>
              <a:r>
                <a:rPr lang="en-US" sz="2400" b="1" i="1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provide flexible connectivity</a:t>
              </a:r>
              <a:r>
                <a:rPr lang="en-US" sz="2400" dirty="0" smtClean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 among arbitrary compute units and buffer</a:t>
              </a:r>
              <a:endParaRPr lang="en-US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1337520"/>
            <a:ext cx="1695172" cy="131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Practical Approach: Minimal Switches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8D7E-CAEC-4F0F-B1A9-B4A9C7E0C8E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33728"/>
            <a:ext cx="5529558" cy="4462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46" y="5366888"/>
            <a:ext cx="279400" cy="2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46" y="5763173"/>
            <a:ext cx="279400" cy="292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846" y="5680397"/>
            <a:ext cx="189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Helvetica" charset="0"/>
                <a:ea typeface="Helvetica" charset="0"/>
                <a:cs typeface="Helvetica" charset="0"/>
              </a:rPr>
              <a:t>2 x 2 switch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846" y="5301508"/>
            <a:ext cx="189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3 x 2 switch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7832" y="1281194"/>
            <a:ext cx="4095568" cy="1318671"/>
            <a:chOff x="247832" y="1281194"/>
            <a:chExt cx="4095568" cy="1318671"/>
          </a:xfrm>
        </p:grpSpPr>
        <p:sp>
          <p:nvSpPr>
            <p:cNvPr id="50" name="TextBox 49"/>
            <p:cNvSpPr txBox="1"/>
            <p:nvPr/>
          </p:nvSpPr>
          <p:spPr>
            <a:xfrm>
              <a:off x="247832" y="1281194"/>
              <a:ext cx="40955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 charset="0"/>
                  <a:ea typeface="Helvetica" charset="0"/>
                  <a:cs typeface="Helvetica" charset="0"/>
                </a:rPr>
                <a:t>One port for </a:t>
              </a:r>
              <a:r>
                <a:rPr lang="en-US" sz="2400" dirty="0" smtClean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distribution</a:t>
              </a:r>
            </a:p>
            <a:p>
              <a:r>
                <a:rPr lang="en-US" sz="2400" dirty="0" smtClean="0">
                  <a:latin typeface="Helvetica" charset="0"/>
                  <a:ea typeface="Helvetica" charset="0"/>
                  <a:cs typeface="Helvetica" charset="0"/>
                </a:rPr>
                <a:t>One port for </a:t>
              </a:r>
              <a:r>
                <a:rPr lang="en-US" sz="2400" dirty="0" smtClean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local forwarding</a:t>
              </a:r>
              <a:endParaRPr lang="en-US" sz="24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9" name="Straight Arrow Connector 8"/>
            <p:cNvCxnSpPr>
              <a:stCxn id="50" idx="2"/>
            </p:cNvCxnSpPr>
            <p:nvPr/>
          </p:nvCxnSpPr>
          <p:spPr>
            <a:xfrm>
              <a:off x="2295616" y="2112191"/>
              <a:ext cx="371384" cy="48767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73446" y="3629605"/>
            <a:ext cx="4322354" cy="1684119"/>
            <a:chOff x="1365692" y="1797235"/>
            <a:chExt cx="4322354" cy="1684119"/>
          </a:xfrm>
        </p:grpSpPr>
        <p:sp>
          <p:nvSpPr>
            <p:cNvPr id="18" name="TextBox 17"/>
            <p:cNvSpPr txBox="1"/>
            <p:nvPr/>
          </p:nvSpPr>
          <p:spPr>
            <a:xfrm>
              <a:off x="1365692" y="2650357"/>
              <a:ext cx="4322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 charset="0"/>
                  <a:ea typeface="Helvetica" charset="0"/>
                  <a:cs typeface="Helvetica" charset="0"/>
                </a:rPr>
                <a:t>Two ports for </a:t>
              </a:r>
              <a:r>
                <a:rPr lang="en-US" sz="2400" dirty="0" smtClean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collection </a:t>
              </a:r>
            </a:p>
            <a:p>
              <a:r>
                <a:rPr lang="en-US" sz="2400" dirty="0" smtClean="0">
                  <a:latin typeface="Helvetica" charset="0"/>
                  <a:ea typeface="Helvetica" charset="0"/>
                  <a:cs typeface="Helvetica" charset="0"/>
                </a:rPr>
                <a:t>Extra port for </a:t>
              </a:r>
              <a:r>
                <a:rPr lang="en-US" sz="2400" dirty="0" smtClean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flexible mapping</a:t>
              </a:r>
              <a:endParaRPr lang="en-US" sz="2400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V="1">
              <a:off x="3526869" y="1797235"/>
              <a:ext cx="560977" cy="8531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61877" y="2978418"/>
            <a:ext cx="8420245" cy="288898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Using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these minimal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switches...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2400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How do we design a </a:t>
            </a:r>
            <a:r>
              <a:rPr lang="en-US" sz="24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specialized connectivity (topology)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allowing flexible mapping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?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5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46244</TotalTime>
  <Words>1123</Words>
  <Application>Microsoft Macintosh PowerPoint</Application>
  <PresentationFormat>On-screen Show (4:3)</PresentationFormat>
  <Paragraphs>322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Helvetica</vt:lpstr>
      <vt:lpstr>나눔고딕</vt:lpstr>
      <vt:lpstr>나눔바른고딕</vt:lpstr>
      <vt:lpstr>Arial</vt:lpstr>
      <vt:lpstr>Office Theme</vt:lpstr>
      <vt:lpstr>MAERI: An Open-source Framework for Generating DNN Accelerators with Flexible Dataflow Support</vt:lpstr>
      <vt:lpstr>Acknowledgement  (in particular for this session)</vt:lpstr>
      <vt:lpstr>Outline</vt:lpstr>
      <vt:lpstr>Tool Flow of MAERI</vt:lpstr>
      <vt:lpstr>Bluespec System Verilog (BSV)</vt:lpstr>
      <vt:lpstr>Outline</vt:lpstr>
      <vt:lpstr>Background: Convolutional Layer in CNN</vt:lpstr>
      <vt:lpstr>Fully Flexible Accelerator</vt:lpstr>
      <vt:lpstr>Practical Approach: Minimal Switches</vt:lpstr>
      <vt:lpstr>Connectivity: Distribution of Weights/Inputs</vt:lpstr>
      <vt:lpstr>Connectivity: Local Communication</vt:lpstr>
      <vt:lpstr>Connectivity: Reduction/Collection of Outputs</vt:lpstr>
      <vt:lpstr>Outline</vt:lpstr>
      <vt:lpstr>Switch Microarchitecture</vt:lpstr>
      <vt:lpstr>MAERI DNN Accelerator</vt:lpstr>
      <vt:lpstr>Regular and Irregular Dataflow</vt:lpstr>
      <vt:lpstr>Dense Dataflow</vt:lpstr>
      <vt:lpstr>Irregular Dataflow Support Example</vt:lpstr>
      <vt:lpstr>Irregular Dataflow Support Example</vt:lpstr>
      <vt:lpstr>Outline</vt:lpstr>
      <vt:lpstr>Source code directory structure</vt:lpstr>
      <vt:lpstr>How to use MAERI front-end</vt:lpstr>
      <vt:lpstr>How to use MAERI front-end</vt:lpstr>
      <vt:lpstr>How to use MAERI front-end</vt:lpstr>
      <vt:lpstr>How to use MAERI front-end</vt:lpstr>
      <vt:lpstr>MAERI Synthesis/PnR</vt:lpstr>
      <vt:lpstr>Post-layout Area and Power</vt:lpstr>
      <vt:lpstr>Outline</vt:lpstr>
      <vt:lpstr>Demo</vt:lpstr>
      <vt:lpstr>Outline</vt:lpstr>
      <vt:lpstr>Revisiting Convention</vt:lpstr>
      <vt:lpstr>Testbench Structure</vt:lpstr>
      <vt:lpstr>Testbench Dataflow (MAESTRO description)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DHKim</dc:creator>
  <cp:lastModifiedBy>Kwon, Hyouk Jun</cp:lastModifiedBy>
  <cp:revision>3987</cp:revision>
  <dcterms:created xsi:type="dcterms:W3CDTF">2014-11-26T03:48:36Z</dcterms:created>
  <dcterms:modified xsi:type="dcterms:W3CDTF">2018-06-06T23:43:34Z</dcterms:modified>
</cp:coreProperties>
</file>