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499" r:id="rId2"/>
    <p:sldId id="564" r:id="rId3"/>
    <p:sldId id="563" r:id="rId4"/>
    <p:sldId id="557" r:id="rId5"/>
    <p:sldId id="558" r:id="rId6"/>
    <p:sldId id="560" r:id="rId7"/>
    <p:sldId id="555" r:id="rId8"/>
    <p:sldId id="5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  <a:srgbClr val="3B9DE0"/>
    <a:srgbClr val="73FEFF"/>
    <a:srgbClr val="3C9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05"/>
    <p:restoredTop sz="89286"/>
  </p:normalViewPr>
  <p:slideViewPr>
    <p:cSldViewPr snapToGrid="0" snapToObjects="1">
      <p:cViewPr>
        <p:scale>
          <a:sx n="96" d="100"/>
          <a:sy n="96" d="100"/>
        </p:scale>
        <p:origin x="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AB7D4-8494-5947-9C54-33093DD5C935}" type="datetimeFigureOut">
              <a:rPr lang="en-US" smtClean="0"/>
              <a:t>6/2/18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61514-7224-464B-8719-094493455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7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61514-7224-464B-8719-094493455F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94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61514-7224-464B-8719-094493455F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6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MAERI Tutorial @ ISCA 2018                                    Tushar Krishna | Georgia Institute of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697-F66A-EE4C-B4D3-9802540BCCA0}" type="slidenum">
              <a:rPr lang="en-US" smtClean="0"/>
              <a:t>‹#›</a:t>
            </a:fld>
            <a:endParaRPr lang="en-US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9835346" y="83871"/>
            <a:ext cx="1046675" cy="928688"/>
            <a:chOff x="-2220464" y="3217020"/>
            <a:chExt cx="2637151" cy="2586083"/>
          </a:xfrm>
          <a:solidFill>
            <a:schemeClr val="accent2"/>
          </a:solidFill>
        </p:grpSpPr>
        <p:cxnSp>
          <p:nvCxnSpPr>
            <p:cNvPr id="57" name="Straight Connector 56"/>
            <p:cNvCxnSpPr/>
            <p:nvPr/>
          </p:nvCxnSpPr>
          <p:spPr>
            <a:xfrm>
              <a:off x="-1884826" y="4137709"/>
              <a:ext cx="1946100" cy="0"/>
            </a:xfrm>
            <a:prstGeom prst="line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>
            <a:xfrm>
              <a:off x="-1884826" y="4893147"/>
              <a:ext cx="1965876" cy="0"/>
            </a:xfrm>
            <a:prstGeom prst="line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-1884826" y="5637851"/>
              <a:ext cx="1965876" cy="0"/>
            </a:xfrm>
            <a:prstGeom prst="line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>
            <a:xfrm flipV="1">
              <a:off x="-2052645" y="3547524"/>
              <a:ext cx="0" cy="1925075"/>
            </a:xfrm>
            <a:prstGeom prst="line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-1285473" y="3547524"/>
              <a:ext cx="0" cy="1925075"/>
            </a:xfrm>
            <a:prstGeom prst="line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>
              <a:off x="-518303" y="3547524"/>
              <a:ext cx="0" cy="1925075"/>
            </a:xfrm>
            <a:prstGeom prst="line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>
              <a:off x="248869" y="3547524"/>
              <a:ext cx="0" cy="1925075"/>
            </a:xfrm>
            <a:prstGeom prst="line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-1884826" y="3382272"/>
              <a:ext cx="1965876" cy="0"/>
            </a:xfrm>
            <a:prstGeom prst="line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5" name="Rectangle 64"/>
            <p:cNvSpPr/>
            <p:nvPr/>
          </p:nvSpPr>
          <p:spPr>
            <a:xfrm>
              <a:off x="-2220464" y="3217020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-1453293" y="3217020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-686122" y="3217020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1049" y="3217020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-2220464" y="3972457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53293" y="3972457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-686122" y="3972457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-2220464" y="4727895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53293" y="4727895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-686122" y="4727895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1049" y="4727895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2220464" y="5472599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-1453293" y="5472599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-686122" y="5472599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1049" y="5472599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1273" y="3972457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MAERI Tutorial @ ISCA 2018                                    Tushar Krishna | Georgia Institute of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697-F66A-EE4C-B4D3-9802540B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4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MAERI Tutorial @ ISCA 2018                                    Tushar Krishna | Georgia Institute of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697-F66A-EE4C-B4D3-9802540BCCA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978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MAERI Tutorial @ ISCA 2018                                    Tushar Krishna | Georgia Institute of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697-F66A-EE4C-B4D3-9802540B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1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MAERI Tutorial @ ISCA 2018                                    Tushar Krishna | Georgia Institute of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697-F66A-EE4C-B4D3-9802540BCCA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402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MAERI Tutorial @ ISCA 2018                                    Tushar Krishna | Georgia Institute of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697-F66A-EE4C-B4D3-9802540B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27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MAERI Tutorial @ ISCA 2018                                    Tushar Krishna | Georgia Institute of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697-F66A-EE4C-B4D3-9802540B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6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MAERI Tutorial @ ISCA 2018                                    Tushar Krishna | Georgia Institute of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697-F66A-EE4C-B4D3-9802540B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3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14425"/>
            <a:ext cx="8596668" cy="5287154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97039" y="6401579"/>
            <a:ext cx="137818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June 3,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MAERI Tutorial @ ISCA 2018                                    Tushar Krishna | Georgia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0D1D0697-F66A-EE4C-B4D3-9802540BCC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MAERI Tutorial @ ISCA 2018                                    Tushar Krishna | Georgia Institute of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697-F66A-EE4C-B4D3-9802540B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3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3,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MAERI Tutorial @ ISCA 2018                                    Tushar Krishna | Georgia Institute of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697-F66A-EE4C-B4D3-9802540B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8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3,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MAERI Tutorial @ ISCA 2018                                    Tushar Krishna | Georgia Institute of Technology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697-F66A-EE4C-B4D3-9802540B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8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3,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MAERI Tutorial @ ISCA 2018                                    Tushar Krishna | Georgia Institute of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697-F66A-EE4C-B4D3-9802540B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3,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MAERI Tutorial @ ISCA 2018                                    Tushar Krishna | Georgia Institute of Technology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697-F66A-EE4C-B4D3-9802540B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6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3,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MAERI Tutorial @ ISCA 2018                                    Tushar Krishna | Georgia Institute of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697-F66A-EE4C-B4D3-9802540B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0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3,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MAERI Tutorial @ ISCA 2018                                    Tushar Krishna | Georgia Institute of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697-F66A-EE4C-B4D3-9802540B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 userDrawn="1"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" name="Rectangle 25"/>
            <p:cNvSpPr/>
            <p:nvPr userDrawn="1"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009" y="213915"/>
            <a:ext cx="8596668" cy="763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157741"/>
            <a:ext cx="8596668" cy="5152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95822" y="6401579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3,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7" y="6401580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MAERI Tutorial @ ISCA 2018                                    Tushar Krishna | Georgia Institute of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8436" y="6401579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2"/>
                </a:solidFill>
              </a:defRPr>
            </a:lvl1pPr>
          </a:lstStyle>
          <a:p>
            <a:fld id="{0D1D0697-F66A-EE4C-B4D3-9802540BCC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7554" y="6401579"/>
            <a:ext cx="8993458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V="1">
            <a:off x="707009" y="977633"/>
            <a:ext cx="8596668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29675" y="977633"/>
            <a:ext cx="6773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9303677" y="977633"/>
            <a:ext cx="36650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 userDrawn="1"/>
        </p:nvGrpSpPr>
        <p:grpSpPr>
          <a:xfrm>
            <a:off x="9835346" y="83871"/>
            <a:ext cx="1046675" cy="928688"/>
            <a:chOff x="-2220464" y="3217020"/>
            <a:chExt cx="2637151" cy="2586083"/>
          </a:xfrm>
          <a:solidFill>
            <a:schemeClr val="accent2"/>
          </a:solidFill>
        </p:grpSpPr>
        <p:cxnSp>
          <p:nvCxnSpPr>
            <p:cNvPr id="36" name="Straight Connector 35"/>
            <p:cNvCxnSpPr/>
            <p:nvPr/>
          </p:nvCxnSpPr>
          <p:spPr>
            <a:xfrm>
              <a:off x="-1884826" y="4137709"/>
              <a:ext cx="1946100" cy="0"/>
            </a:xfrm>
            <a:prstGeom prst="line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>
            <a:xfrm>
              <a:off x="-1884826" y="4893147"/>
              <a:ext cx="1965876" cy="0"/>
            </a:xfrm>
            <a:prstGeom prst="line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>
              <a:off x="-1884826" y="5637851"/>
              <a:ext cx="1965876" cy="0"/>
            </a:xfrm>
            <a:prstGeom prst="line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 flipV="1">
              <a:off x="-2052645" y="3547524"/>
              <a:ext cx="0" cy="1925075"/>
            </a:xfrm>
            <a:prstGeom prst="line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-1285473" y="3547524"/>
              <a:ext cx="0" cy="1925075"/>
            </a:xfrm>
            <a:prstGeom prst="line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-518303" y="3547524"/>
              <a:ext cx="0" cy="1925075"/>
            </a:xfrm>
            <a:prstGeom prst="line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>
            <a:xfrm>
              <a:off x="248869" y="3547524"/>
              <a:ext cx="0" cy="1925075"/>
            </a:xfrm>
            <a:prstGeom prst="line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>
              <a:off x="-1884826" y="3382272"/>
              <a:ext cx="1965876" cy="0"/>
            </a:xfrm>
            <a:prstGeom prst="line">
              <a:avLst/>
            </a:prstGeom>
            <a:grpFill/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4" name="Rectangle 43"/>
            <p:cNvSpPr/>
            <p:nvPr/>
          </p:nvSpPr>
          <p:spPr>
            <a:xfrm>
              <a:off x="-2220464" y="3217020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-1453293" y="3217020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686122" y="3217020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1049" y="3217020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-2220464" y="3972457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-1453293" y="3972457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-686122" y="3972457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-2220464" y="4727895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-1453293" y="4727895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-686122" y="4727895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1049" y="4727895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-2220464" y="5472599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-1453293" y="5472599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-686122" y="5472599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1049" y="5472599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1273" y="3972457"/>
              <a:ext cx="335638" cy="330504"/>
            </a:xfrm>
            <a:prstGeom prst="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551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2">
            <a:lumMod val="50000"/>
          </a:schemeClr>
        </a:buClr>
        <a:buSzPct val="80000"/>
        <a:buFont typeface="Wingdings 3" charset="2"/>
        <a:buChar char="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>
            <a:lumMod val="50000"/>
          </a:schemeClr>
        </a:buClr>
        <a:buSzPct val="80000"/>
        <a:buFont typeface="Wingdings 3" charset="2"/>
        <a:buChar char="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hyperlink" Target="http://synergy.ece.gatech.edu/tools/maeri/maeri_tutorial_isca2018/" TargetMode="Externa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6" Type="http://schemas.openxmlformats.org/officeDocument/2006/relationships/image" Target="../media/image17.jpg"/><Relationship Id="rId17" Type="http://schemas.openxmlformats.org/officeDocument/2006/relationships/image" Target="../media/image18.png"/><Relationship Id="rId18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tiff"/><Relationship Id="rId6" Type="http://schemas.openxmlformats.org/officeDocument/2006/relationships/image" Target="../media/image8.png"/><Relationship Id="rId7" Type="http://schemas.openxmlformats.org/officeDocument/2006/relationships/image" Target="../media/image2.emf"/><Relationship Id="rId8" Type="http://schemas.openxmlformats.org/officeDocument/2006/relationships/image" Target="../media/image9.emf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ynergy.ece.gatech.edu/tools/maeri/maeri_tutorial_isca2018/" TargetMode="External"/><Relationship Id="rId3" Type="http://schemas.openxmlformats.org/officeDocument/2006/relationships/hyperlink" Target="http://www.bluespec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hyperlink" Target="http://synergy.ece.gatech.edu/tools/maeri/maeri_tutorial_isca2018/" TargetMode="Externa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044" y="1"/>
            <a:ext cx="7032555" cy="408706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dirty="0" smtClean="0">
                <a:solidFill>
                  <a:schemeClr val="accent2"/>
                </a:solidFill>
              </a:rPr>
              <a:t>MAERI: Enabling Rapid Design Space Exploration and Prototyping of DNN Accelerators</a:t>
            </a:r>
            <a:r>
              <a:rPr lang="en-US" sz="4800" dirty="0">
                <a:solidFill>
                  <a:schemeClr val="accent2"/>
                </a:solidFill>
              </a:rPr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653" y="4078012"/>
            <a:ext cx="8529946" cy="1860681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Hyoukjun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Kwon </a:t>
            </a:r>
            <a:r>
              <a:rPr lang="en-US" sz="2800" dirty="0" smtClean="0"/>
              <a:t>  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Michael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Pellauer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  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Tushar Krishna</a:t>
            </a:r>
            <a:endParaRPr lang="en-US" sz="2800" baseline="30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28" y="1576201"/>
            <a:ext cx="2011541" cy="1570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6" y="5003483"/>
            <a:ext cx="2590800" cy="6558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36801" y="3399257"/>
            <a:ext cx="2162748" cy="423661"/>
            <a:chOff x="677492" y="-1417931"/>
            <a:chExt cx="3154606" cy="582700"/>
          </a:xfrm>
        </p:grpSpPr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3761772" y="-980905"/>
              <a:ext cx="70326" cy="68652"/>
            </a:xfrm>
            <a:custGeom>
              <a:avLst/>
              <a:gdLst>
                <a:gd name="T0" fmla="*/ 36 w 87"/>
                <a:gd name="T1" fmla="*/ 37 h 83"/>
                <a:gd name="T2" fmla="*/ 36 w 87"/>
                <a:gd name="T3" fmla="*/ 26 h 83"/>
                <a:gd name="T4" fmla="*/ 43 w 87"/>
                <a:gd name="T5" fmla="*/ 26 h 83"/>
                <a:gd name="T6" fmla="*/ 52 w 87"/>
                <a:gd name="T7" fmla="*/ 31 h 83"/>
                <a:gd name="T8" fmla="*/ 45 w 87"/>
                <a:gd name="T9" fmla="*/ 37 h 83"/>
                <a:gd name="T10" fmla="*/ 36 w 87"/>
                <a:gd name="T11" fmla="*/ 37 h 83"/>
                <a:gd name="T12" fmla="*/ 36 w 87"/>
                <a:gd name="T13" fmla="*/ 45 h 83"/>
                <a:gd name="T14" fmla="*/ 41 w 87"/>
                <a:gd name="T15" fmla="*/ 45 h 83"/>
                <a:gd name="T16" fmla="*/ 52 w 87"/>
                <a:gd name="T17" fmla="*/ 63 h 83"/>
                <a:gd name="T18" fmla="*/ 63 w 87"/>
                <a:gd name="T19" fmla="*/ 63 h 83"/>
                <a:gd name="T20" fmla="*/ 52 w 87"/>
                <a:gd name="T21" fmla="*/ 44 h 83"/>
                <a:gd name="T22" fmla="*/ 63 w 87"/>
                <a:gd name="T23" fmla="*/ 32 h 83"/>
                <a:gd name="T24" fmla="*/ 44 w 87"/>
                <a:gd name="T25" fmla="*/ 19 h 83"/>
                <a:gd name="T26" fmla="*/ 26 w 87"/>
                <a:gd name="T27" fmla="*/ 19 h 83"/>
                <a:gd name="T28" fmla="*/ 26 w 87"/>
                <a:gd name="T29" fmla="*/ 63 h 83"/>
                <a:gd name="T30" fmla="*/ 36 w 87"/>
                <a:gd name="T31" fmla="*/ 63 h 83"/>
                <a:gd name="T32" fmla="*/ 36 w 87"/>
                <a:gd name="T33" fmla="*/ 45 h 83"/>
                <a:gd name="T34" fmla="*/ 87 w 87"/>
                <a:gd name="T35" fmla="*/ 41 h 83"/>
                <a:gd name="T36" fmla="*/ 44 w 87"/>
                <a:gd name="T37" fmla="*/ 0 h 83"/>
                <a:gd name="T38" fmla="*/ 0 w 87"/>
                <a:gd name="T39" fmla="*/ 41 h 83"/>
                <a:gd name="T40" fmla="*/ 44 w 87"/>
                <a:gd name="T41" fmla="*/ 83 h 83"/>
                <a:gd name="T42" fmla="*/ 87 w 87"/>
                <a:gd name="T43" fmla="*/ 41 h 83"/>
                <a:gd name="T44" fmla="*/ 74 w 87"/>
                <a:gd name="T45" fmla="*/ 41 h 83"/>
                <a:gd name="T46" fmla="*/ 44 w 87"/>
                <a:gd name="T47" fmla="*/ 73 h 83"/>
                <a:gd name="T48" fmla="*/ 44 w 87"/>
                <a:gd name="T49" fmla="*/ 73 h 83"/>
                <a:gd name="T50" fmla="*/ 13 w 87"/>
                <a:gd name="T51" fmla="*/ 41 h 83"/>
                <a:gd name="T52" fmla="*/ 44 w 87"/>
                <a:gd name="T53" fmla="*/ 9 h 83"/>
                <a:gd name="T54" fmla="*/ 74 w 87"/>
                <a:gd name="T5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83">
                  <a:moveTo>
                    <a:pt x="36" y="37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6"/>
                    <a:pt x="52" y="27"/>
                    <a:pt x="52" y="31"/>
                  </a:cubicBezTo>
                  <a:cubicBezTo>
                    <a:pt x="52" y="36"/>
                    <a:pt x="50" y="37"/>
                    <a:pt x="45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45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43"/>
                    <a:pt x="63" y="41"/>
                    <a:pt x="63" y="32"/>
                  </a:cubicBezTo>
                  <a:cubicBezTo>
                    <a:pt x="63" y="22"/>
                    <a:pt x="56" y="19"/>
                    <a:pt x="44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45"/>
                    <a:pt x="36" y="45"/>
                    <a:pt x="36" y="45"/>
                  </a:cubicBezTo>
                  <a:moveTo>
                    <a:pt x="87" y="41"/>
                  </a:moveTo>
                  <a:cubicBezTo>
                    <a:pt x="87" y="15"/>
                    <a:pt x="66" y="0"/>
                    <a:pt x="44" y="0"/>
                  </a:cubicBezTo>
                  <a:cubicBezTo>
                    <a:pt x="21" y="0"/>
                    <a:pt x="0" y="15"/>
                    <a:pt x="0" y="41"/>
                  </a:cubicBezTo>
                  <a:cubicBezTo>
                    <a:pt x="0" y="67"/>
                    <a:pt x="21" y="83"/>
                    <a:pt x="44" y="83"/>
                  </a:cubicBezTo>
                  <a:cubicBezTo>
                    <a:pt x="66" y="83"/>
                    <a:pt x="87" y="67"/>
                    <a:pt x="87" y="41"/>
                  </a:cubicBezTo>
                  <a:moveTo>
                    <a:pt x="74" y="41"/>
                  </a:moveTo>
                  <a:cubicBezTo>
                    <a:pt x="74" y="60"/>
                    <a:pt x="60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6" y="73"/>
                    <a:pt x="13" y="60"/>
                    <a:pt x="13" y="41"/>
                  </a:cubicBezTo>
                  <a:cubicBezTo>
                    <a:pt x="13" y="22"/>
                    <a:pt x="26" y="9"/>
                    <a:pt x="44" y="9"/>
                  </a:cubicBezTo>
                  <a:cubicBezTo>
                    <a:pt x="60" y="9"/>
                    <a:pt x="74" y="22"/>
                    <a:pt x="7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1700563" y="-1309093"/>
              <a:ext cx="2039443" cy="385118"/>
            </a:xfrm>
            <a:custGeom>
              <a:avLst/>
              <a:gdLst>
                <a:gd name="T0" fmla="*/ 1048 w 2520"/>
                <a:gd name="T1" fmla="*/ 0 h 472"/>
                <a:gd name="T2" fmla="*/ 1048 w 2520"/>
                <a:gd name="T3" fmla="*/ 472 h 472"/>
                <a:gd name="T4" fmla="*/ 1181 w 2520"/>
                <a:gd name="T5" fmla="*/ 472 h 472"/>
                <a:gd name="T6" fmla="*/ 1181 w 2520"/>
                <a:gd name="T7" fmla="*/ 0 h 472"/>
                <a:gd name="T8" fmla="*/ 1048 w 2520"/>
                <a:gd name="T9" fmla="*/ 0 h 472"/>
                <a:gd name="T10" fmla="*/ 0 w 2520"/>
                <a:gd name="T11" fmla="*/ 0 h 472"/>
                <a:gd name="T12" fmla="*/ 0 w 2520"/>
                <a:gd name="T13" fmla="*/ 472 h 472"/>
                <a:gd name="T14" fmla="*/ 134 w 2520"/>
                <a:gd name="T15" fmla="*/ 472 h 472"/>
                <a:gd name="T16" fmla="*/ 134 w 2520"/>
                <a:gd name="T17" fmla="*/ 105 h 472"/>
                <a:gd name="T18" fmla="*/ 239 w 2520"/>
                <a:gd name="T19" fmla="*/ 106 h 472"/>
                <a:gd name="T20" fmla="*/ 314 w 2520"/>
                <a:gd name="T21" fmla="*/ 132 h 472"/>
                <a:gd name="T22" fmla="*/ 344 w 2520"/>
                <a:gd name="T23" fmla="*/ 257 h 472"/>
                <a:gd name="T24" fmla="*/ 344 w 2520"/>
                <a:gd name="T25" fmla="*/ 472 h 472"/>
                <a:gd name="T26" fmla="*/ 474 w 2520"/>
                <a:gd name="T27" fmla="*/ 472 h 472"/>
                <a:gd name="T28" fmla="*/ 474 w 2520"/>
                <a:gd name="T29" fmla="*/ 211 h 472"/>
                <a:gd name="T30" fmla="*/ 239 w 2520"/>
                <a:gd name="T31" fmla="*/ 0 h 472"/>
                <a:gd name="T32" fmla="*/ 0 w 2520"/>
                <a:gd name="T33" fmla="*/ 0 h 472"/>
                <a:gd name="T34" fmla="*/ 1262 w 2520"/>
                <a:gd name="T35" fmla="*/ 0 h 472"/>
                <a:gd name="T36" fmla="*/ 1262 w 2520"/>
                <a:gd name="T37" fmla="*/ 472 h 472"/>
                <a:gd name="T38" fmla="*/ 1479 w 2520"/>
                <a:gd name="T39" fmla="*/ 472 h 472"/>
                <a:gd name="T40" fmla="*/ 1672 w 2520"/>
                <a:gd name="T41" fmla="*/ 410 h 472"/>
                <a:gd name="T42" fmla="*/ 1719 w 2520"/>
                <a:gd name="T43" fmla="*/ 242 h 472"/>
                <a:gd name="T44" fmla="*/ 1676 w 2520"/>
                <a:gd name="T45" fmla="*/ 79 h 472"/>
                <a:gd name="T46" fmla="*/ 1449 w 2520"/>
                <a:gd name="T47" fmla="*/ 0 h 472"/>
                <a:gd name="T48" fmla="*/ 1262 w 2520"/>
                <a:gd name="T49" fmla="*/ 0 h 472"/>
                <a:gd name="T50" fmla="*/ 1395 w 2520"/>
                <a:gd name="T51" fmla="*/ 103 h 472"/>
                <a:gd name="T52" fmla="*/ 1452 w 2520"/>
                <a:gd name="T53" fmla="*/ 103 h 472"/>
                <a:gd name="T54" fmla="*/ 1589 w 2520"/>
                <a:gd name="T55" fmla="*/ 237 h 472"/>
                <a:gd name="T56" fmla="*/ 1452 w 2520"/>
                <a:gd name="T57" fmla="*/ 372 h 472"/>
                <a:gd name="T58" fmla="*/ 1395 w 2520"/>
                <a:gd name="T59" fmla="*/ 372 h 472"/>
                <a:gd name="T60" fmla="*/ 1395 w 2520"/>
                <a:gd name="T61" fmla="*/ 103 h 472"/>
                <a:gd name="T62" fmla="*/ 856 w 2520"/>
                <a:gd name="T63" fmla="*/ 0 h 472"/>
                <a:gd name="T64" fmla="*/ 745 w 2520"/>
                <a:gd name="T65" fmla="*/ 374 h 472"/>
                <a:gd name="T66" fmla="*/ 638 w 2520"/>
                <a:gd name="T67" fmla="*/ 0 h 472"/>
                <a:gd name="T68" fmla="*/ 494 w 2520"/>
                <a:gd name="T69" fmla="*/ 0 h 472"/>
                <a:gd name="T70" fmla="*/ 646 w 2520"/>
                <a:gd name="T71" fmla="*/ 472 h 472"/>
                <a:gd name="T72" fmla="*/ 838 w 2520"/>
                <a:gd name="T73" fmla="*/ 472 h 472"/>
                <a:gd name="T74" fmla="*/ 992 w 2520"/>
                <a:gd name="T75" fmla="*/ 0 h 472"/>
                <a:gd name="T76" fmla="*/ 856 w 2520"/>
                <a:gd name="T77" fmla="*/ 0 h 472"/>
                <a:gd name="T78" fmla="*/ 1781 w 2520"/>
                <a:gd name="T79" fmla="*/ 472 h 472"/>
                <a:gd name="T80" fmla="*/ 1915 w 2520"/>
                <a:gd name="T81" fmla="*/ 472 h 472"/>
                <a:gd name="T82" fmla="*/ 1915 w 2520"/>
                <a:gd name="T83" fmla="*/ 0 h 472"/>
                <a:gd name="T84" fmla="*/ 1781 w 2520"/>
                <a:gd name="T85" fmla="*/ 0 h 472"/>
                <a:gd name="T86" fmla="*/ 1781 w 2520"/>
                <a:gd name="T87" fmla="*/ 472 h 472"/>
                <a:gd name="T88" fmla="*/ 2155 w 2520"/>
                <a:gd name="T89" fmla="*/ 1 h 472"/>
                <a:gd name="T90" fmla="*/ 1969 w 2520"/>
                <a:gd name="T91" fmla="*/ 472 h 472"/>
                <a:gd name="T92" fmla="*/ 2100 w 2520"/>
                <a:gd name="T93" fmla="*/ 472 h 472"/>
                <a:gd name="T94" fmla="*/ 2130 w 2520"/>
                <a:gd name="T95" fmla="*/ 389 h 472"/>
                <a:gd name="T96" fmla="*/ 2350 w 2520"/>
                <a:gd name="T97" fmla="*/ 389 h 472"/>
                <a:gd name="T98" fmla="*/ 2378 w 2520"/>
                <a:gd name="T99" fmla="*/ 472 h 472"/>
                <a:gd name="T100" fmla="*/ 2520 w 2520"/>
                <a:gd name="T101" fmla="*/ 472 h 472"/>
                <a:gd name="T102" fmla="*/ 2333 w 2520"/>
                <a:gd name="T103" fmla="*/ 1 h 472"/>
                <a:gd name="T104" fmla="*/ 2155 w 2520"/>
                <a:gd name="T105" fmla="*/ 1 h 472"/>
                <a:gd name="T106" fmla="*/ 2241 w 2520"/>
                <a:gd name="T107" fmla="*/ 87 h 472"/>
                <a:gd name="T108" fmla="*/ 2322 w 2520"/>
                <a:gd name="T109" fmla="*/ 307 h 472"/>
                <a:gd name="T110" fmla="*/ 2158 w 2520"/>
                <a:gd name="T111" fmla="*/ 307 h 472"/>
                <a:gd name="T112" fmla="*/ 2241 w 2520"/>
                <a:gd name="T113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0" h="472">
                  <a:moveTo>
                    <a:pt x="1048" y="0"/>
                  </a:moveTo>
                  <a:cubicBezTo>
                    <a:pt x="1048" y="472"/>
                    <a:pt x="1048" y="472"/>
                    <a:pt x="1048" y="472"/>
                  </a:cubicBezTo>
                  <a:cubicBezTo>
                    <a:pt x="1181" y="472"/>
                    <a:pt x="1181" y="472"/>
                    <a:pt x="1181" y="472"/>
                  </a:cubicBezTo>
                  <a:cubicBezTo>
                    <a:pt x="1181" y="0"/>
                    <a:pt x="1181" y="0"/>
                    <a:pt x="1181" y="0"/>
                  </a:cubicBezTo>
                  <a:lnTo>
                    <a:pt x="1048" y="0"/>
                  </a:lnTo>
                  <a:close/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134" y="472"/>
                    <a:pt x="134" y="472"/>
                    <a:pt x="134" y="472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73" y="106"/>
                    <a:pt x="297" y="114"/>
                    <a:pt x="314" y="132"/>
                  </a:cubicBezTo>
                  <a:cubicBezTo>
                    <a:pt x="335" y="154"/>
                    <a:pt x="344" y="191"/>
                    <a:pt x="344" y="257"/>
                  </a:cubicBezTo>
                  <a:cubicBezTo>
                    <a:pt x="344" y="472"/>
                    <a:pt x="344" y="472"/>
                    <a:pt x="344" y="472"/>
                  </a:cubicBezTo>
                  <a:cubicBezTo>
                    <a:pt x="474" y="472"/>
                    <a:pt x="474" y="472"/>
                    <a:pt x="474" y="472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4" y="25"/>
                    <a:pt x="355" y="0"/>
                    <a:pt x="239" y="0"/>
                  </a:cubicBezTo>
                  <a:lnTo>
                    <a:pt x="0" y="0"/>
                  </a:lnTo>
                  <a:close/>
                  <a:moveTo>
                    <a:pt x="1262" y="0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479" y="472"/>
                    <a:pt x="1479" y="472"/>
                    <a:pt x="1479" y="472"/>
                  </a:cubicBezTo>
                  <a:cubicBezTo>
                    <a:pt x="1594" y="472"/>
                    <a:pt x="1631" y="453"/>
                    <a:pt x="1672" y="410"/>
                  </a:cubicBezTo>
                  <a:cubicBezTo>
                    <a:pt x="1701" y="380"/>
                    <a:pt x="1719" y="314"/>
                    <a:pt x="1719" y="242"/>
                  </a:cubicBezTo>
                  <a:cubicBezTo>
                    <a:pt x="1719" y="175"/>
                    <a:pt x="1704" y="116"/>
                    <a:pt x="1676" y="79"/>
                  </a:cubicBezTo>
                  <a:cubicBezTo>
                    <a:pt x="1627" y="13"/>
                    <a:pt x="1556" y="0"/>
                    <a:pt x="1449" y="0"/>
                  </a:cubicBezTo>
                  <a:lnTo>
                    <a:pt x="1262" y="0"/>
                  </a:lnTo>
                  <a:close/>
                  <a:moveTo>
                    <a:pt x="1395" y="103"/>
                  </a:moveTo>
                  <a:cubicBezTo>
                    <a:pt x="1452" y="103"/>
                    <a:pt x="1452" y="103"/>
                    <a:pt x="1452" y="103"/>
                  </a:cubicBezTo>
                  <a:cubicBezTo>
                    <a:pt x="1535" y="103"/>
                    <a:pt x="1589" y="140"/>
                    <a:pt x="1589" y="237"/>
                  </a:cubicBezTo>
                  <a:cubicBezTo>
                    <a:pt x="1589" y="334"/>
                    <a:pt x="1535" y="372"/>
                    <a:pt x="1452" y="372"/>
                  </a:cubicBezTo>
                  <a:cubicBezTo>
                    <a:pt x="1395" y="372"/>
                    <a:pt x="1395" y="372"/>
                    <a:pt x="1395" y="372"/>
                  </a:cubicBezTo>
                  <a:lnTo>
                    <a:pt x="1395" y="103"/>
                  </a:lnTo>
                  <a:close/>
                  <a:moveTo>
                    <a:pt x="856" y="0"/>
                  </a:moveTo>
                  <a:cubicBezTo>
                    <a:pt x="745" y="374"/>
                    <a:pt x="745" y="374"/>
                    <a:pt x="745" y="374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646" y="472"/>
                    <a:pt x="646" y="472"/>
                    <a:pt x="646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992" y="0"/>
                    <a:pt x="992" y="0"/>
                    <a:pt x="992" y="0"/>
                  </a:cubicBezTo>
                  <a:lnTo>
                    <a:pt x="856" y="0"/>
                  </a:lnTo>
                  <a:close/>
                  <a:moveTo>
                    <a:pt x="1781" y="472"/>
                  </a:moveTo>
                  <a:cubicBezTo>
                    <a:pt x="1915" y="472"/>
                    <a:pt x="1915" y="472"/>
                    <a:pt x="1915" y="472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781" y="0"/>
                    <a:pt x="1781" y="0"/>
                    <a:pt x="1781" y="0"/>
                  </a:cubicBezTo>
                  <a:lnTo>
                    <a:pt x="1781" y="472"/>
                  </a:lnTo>
                  <a:close/>
                  <a:moveTo>
                    <a:pt x="2155" y="1"/>
                  </a:moveTo>
                  <a:cubicBezTo>
                    <a:pt x="1969" y="472"/>
                    <a:pt x="1969" y="472"/>
                    <a:pt x="1969" y="472"/>
                  </a:cubicBezTo>
                  <a:cubicBezTo>
                    <a:pt x="2100" y="472"/>
                    <a:pt x="2100" y="472"/>
                    <a:pt x="2100" y="472"/>
                  </a:cubicBezTo>
                  <a:cubicBezTo>
                    <a:pt x="2130" y="389"/>
                    <a:pt x="2130" y="389"/>
                    <a:pt x="2130" y="389"/>
                  </a:cubicBezTo>
                  <a:cubicBezTo>
                    <a:pt x="2350" y="389"/>
                    <a:pt x="2350" y="389"/>
                    <a:pt x="2350" y="389"/>
                  </a:cubicBezTo>
                  <a:cubicBezTo>
                    <a:pt x="2378" y="472"/>
                    <a:pt x="2378" y="472"/>
                    <a:pt x="2378" y="472"/>
                  </a:cubicBezTo>
                  <a:cubicBezTo>
                    <a:pt x="2520" y="472"/>
                    <a:pt x="2520" y="472"/>
                    <a:pt x="2520" y="472"/>
                  </a:cubicBezTo>
                  <a:cubicBezTo>
                    <a:pt x="2333" y="1"/>
                    <a:pt x="2333" y="1"/>
                    <a:pt x="2333" y="1"/>
                  </a:cubicBezTo>
                  <a:lnTo>
                    <a:pt x="2155" y="1"/>
                  </a:lnTo>
                  <a:close/>
                  <a:moveTo>
                    <a:pt x="2241" y="87"/>
                  </a:moveTo>
                  <a:cubicBezTo>
                    <a:pt x="2322" y="307"/>
                    <a:pt x="2322" y="307"/>
                    <a:pt x="2322" y="307"/>
                  </a:cubicBezTo>
                  <a:cubicBezTo>
                    <a:pt x="2158" y="307"/>
                    <a:pt x="2158" y="307"/>
                    <a:pt x="2158" y="307"/>
                  </a:cubicBezTo>
                  <a:lnTo>
                    <a:pt x="2241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677492" y="-1417931"/>
              <a:ext cx="877396" cy="582700"/>
            </a:xfrm>
            <a:custGeom>
              <a:avLst/>
              <a:gdLst>
                <a:gd name="T0" fmla="*/ 405 w 1086"/>
                <a:gd name="T1" fmla="*/ 214 h 718"/>
                <a:gd name="T2" fmla="*/ 405 w 1086"/>
                <a:gd name="T3" fmla="*/ 149 h 718"/>
                <a:gd name="T4" fmla="*/ 424 w 1086"/>
                <a:gd name="T5" fmla="*/ 148 h 718"/>
                <a:gd name="T6" fmla="*/ 719 w 1086"/>
                <a:gd name="T7" fmla="*/ 301 h 718"/>
                <a:gd name="T8" fmla="*/ 458 w 1086"/>
                <a:gd name="T9" fmla="*/ 476 h 718"/>
                <a:gd name="T10" fmla="*/ 405 w 1086"/>
                <a:gd name="T11" fmla="*/ 467 h 718"/>
                <a:gd name="T12" fmla="*/ 405 w 1086"/>
                <a:gd name="T13" fmla="*/ 270 h 718"/>
                <a:gd name="T14" fmla="*/ 530 w 1086"/>
                <a:gd name="T15" fmla="*/ 378 h 718"/>
                <a:gd name="T16" fmla="*/ 622 w 1086"/>
                <a:gd name="T17" fmla="*/ 300 h 718"/>
                <a:gd name="T18" fmla="*/ 441 w 1086"/>
                <a:gd name="T19" fmla="*/ 212 h 718"/>
                <a:gd name="T20" fmla="*/ 405 w 1086"/>
                <a:gd name="T21" fmla="*/ 214 h 718"/>
                <a:gd name="T22" fmla="*/ 405 w 1086"/>
                <a:gd name="T23" fmla="*/ 0 h 718"/>
                <a:gd name="T24" fmla="*/ 405 w 1086"/>
                <a:gd name="T25" fmla="*/ 97 h 718"/>
                <a:gd name="T26" fmla="*/ 424 w 1086"/>
                <a:gd name="T27" fmla="*/ 95 h 718"/>
                <a:gd name="T28" fmla="*/ 832 w 1086"/>
                <a:gd name="T29" fmla="*/ 298 h 718"/>
                <a:gd name="T30" fmla="*/ 455 w 1086"/>
                <a:gd name="T31" fmla="*/ 523 h 718"/>
                <a:gd name="T32" fmla="*/ 405 w 1086"/>
                <a:gd name="T33" fmla="*/ 518 h 718"/>
                <a:gd name="T34" fmla="*/ 405 w 1086"/>
                <a:gd name="T35" fmla="*/ 578 h 718"/>
                <a:gd name="T36" fmla="*/ 447 w 1086"/>
                <a:gd name="T37" fmla="*/ 581 h 718"/>
                <a:gd name="T38" fmla="*/ 881 w 1086"/>
                <a:gd name="T39" fmla="*/ 381 h 718"/>
                <a:gd name="T40" fmla="*/ 1004 w 1086"/>
                <a:gd name="T41" fmla="*/ 456 h 718"/>
                <a:gd name="T42" fmla="*/ 449 w 1086"/>
                <a:gd name="T43" fmla="*/ 636 h 718"/>
                <a:gd name="T44" fmla="*/ 405 w 1086"/>
                <a:gd name="T45" fmla="*/ 634 h 718"/>
                <a:gd name="T46" fmla="*/ 405 w 1086"/>
                <a:gd name="T47" fmla="*/ 718 h 718"/>
                <a:gd name="T48" fmla="*/ 1086 w 1086"/>
                <a:gd name="T49" fmla="*/ 718 h 718"/>
                <a:gd name="T50" fmla="*/ 1086 w 1086"/>
                <a:gd name="T51" fmla="*/ 0 h 718"/>
                <a:gd name="T52" fmla="*/ 405 w 1086"/>
                <a:gd name="T53" fmla="*/ 0 h 718"/>
                <a:gd name="T54" fmla="*/ 405 w 1086"/>
                <a:gd name="T55" fmla="*/ 467 h 718"/>
                <a:gd name="T56" fmla="*/ 405 w 1086"/>
                <a:gd name="T57" fmla="*/ 518 h 718"/>
                <a:gd name="T58" fmla="*/ 194 w 1086"/>
                <a:gd name="T59" fmla="*/ 317 h 718"/>
                <a:gd name="T60" fmla="*/ 405 w 1086"/>
                <a:gd name="T61" fmla="*/ 214 h 718"/>
                <a:gd name="T62" fmla="*/ 405 w 1086"/>
                <a:gd name="T63" fmla="*/ 270 h 718"/>
                <a:gd name="T64" fmla="*/ 405 w 1086"/>
                <a:gd name="T65" fmla="*/ 270 h 718"/>
                <a:gd name="T66" fmla="*/ 281 w 1086"/>
                <a:gd name="T67" fmla="*/ 327 h 718"/>
                <a:gd name="T68" fmla="*/ 405 w 1086"/>
                <a:gd name="T69" fmla="*/ 467 h 718"/>
                <a:gd name="T70" fmla="*/ 111 w 1086"/>
                <a:gd name="T71" fmla="*/ 309 h 718"/>
                <a:gd name="T72" fmla="*/ 405 w 1086"/>
                <a:gd name="T73" fmla="*/ 149 h 718"/>
                <a:gd name="T74" fmla="*/ 405 w 1086"/>
                <a:gd name="T75" fmla="*/ 97 h 718"/>
                <a:gd name="T76" fmla="*/ 0 w 1086"/>
                <a:gd name="T77" fmla="*/ 298 h 718"/>
                <a:gd name="T78" fmla="*/ 405 w 1086"/>
                <a:gd name="T79" fmla="*/ 634 h 718"/>
                <a:gd name="T80" fmla="*/ 405 w 1086"/>
                <a:gd name="T81" fmla="*/ 578 h 718"/>
                <a:gd name="T82" fmla="*/ 111 w 1086"/>
                <a:gd name="T83" fmla="*/ 30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6" h="718">
                  <a:moveTo>
                    <a:pt x="405" y="214"/>
                  </a:moveTo>
                  <a:cubicBezTo>
                    <a:pt x="405" y="149"/>
                    <a:pt x="405" y="149"/>
                    <a:pt x="405" y="149"/>
                  </a:cubicBezTo>
                  <a:cubicBezTo>
                    <a:pt x="412" y="149"/>
                    <a:pt x="418" y="148"/>
                    <a:pt x="424" y="148"/>
                  </a:cubicBezTo>
                  <a:cubicBezTo>
                    <a:pt x="602" y="143"/>
                    <a:pt x="719" y="301"/>
                    <a:pt x="719" y="301"/>
                  </a:cubicBezTo>
                  <a:cubicBezTo>
                    <a:pt x="719" y="301"/>
                    <a:pt x="593" y="476"/>
                    <a:pt x="458" y="476"/>
                  </a:cubicBezTo>
                  <a:cubicBezTo>
                    <a:pt x="438" y="476"/>
                    <a:pt x="421" y="472"/>
                    <a:pt x="405" y="467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74" y="279"/>
                    <a:pt x="488" y="309"/>
                    <a:pt x="530" y="378"/>
                  </a:cubicBezTo>
                  <a:cubicBezTo>
                    <a:pt x="622" y="300"/>
                    <a:pt x="622" y="300"/>
                    <a:pt x="622" y="300"/>
                  </a:cubicBezTo>
                  <a:cubicBezTo>
                    <a:pt x="622" y="300"/>
                    <a:pt x="555" y="212"/>
                    <a:pt x="441" y="212"/>
                  </a:cubicBezTo>
                  <a:cubicBezTo>
                    <a:pt x="429" y="212"/>
                    <a:pt x="417" y="213"/>
                    <a:pt x="405" y="214"/>
                  </a:cubicBezTo>
                  <a:moveTo>
                    <a:pt x="405" y="0"/>
                  </a:moveTo>
                  <a:cubicBezTo>
                    <a:pt x="405" y="97"/>
                    <a:pt x="405" y="97"/>
                    <a:pt x="405" y="97"/>
                  </a:cubicBezTo>
                  <a:cubicBezTo>
                    <a:pt x="412" y="96"/>
                    <a:pt x="418" y="96"/>
                    <a:pt x="424" y="95"/>
                  </a:cubicBezTo>
                  <a:cubicBezTo>
                    <a:pt x="671" y="87"/>
                    <a:pt x="832" y="298"/>
                    <a:pt x="832" y="298"/>
                  </a:cubicBezTo>
                  <a:cubicBezTo>
                    <a:pt x="832" y="298"/>
                    <a:pt x="647" y="523"/>
                    <a:pt x="455" y="523"/>
                  </a:cubicBezTo>
                  <a:cubicBezTo>
                    <a:pt x="437" y="523"/>
                    <a:pt x="421" y="521"/>
                    <a:pt x="405" y="518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419" y="580"/>
                    <a:pt x="432" y="581"/>
                    <a:pt x="447" y="581"/>
                  </a:cubicBezTo>
                  <a:cubicBezTo>
                    <a:pt x="626" y="581"/>
                    <a:pt x="755" y="489"/>
                    <a:pt x="881" y="381"/>
                  </a:cubicBezTo>
                  <a:cubicBezTo>
                    <a:pt x="902" y="398"/>
                    <a:pt x="987" y="438"/>
                    <a:pt x="1004" y="456"/>
                  </a:cubicBezTo>
                  <a:cubicBezTo>
                    <a:pt x="885" y="556"/>
                    <a:pt x="607" y="636"/>
                    <a:pt x="449" y="636"/>
                  </a:cubicBezTo>
                  <a:cubicBezTo>
                    <a:pt x="434" y="636"/>
                    <a:pt x="420" y="636"/>
                    <a:pt x="405" y="634"/>
                  </a:cubicBezTo>
                  <a:cubicBezTo>
                    <a:pt x="405" y="718"/>
                    <a:pt x="405" y="718"/>
                    <a:pt x="405" y="718"/>
                  </a:cubicBezTo>
                  <a:cubicBezTo>
                    <a:pt x="1086" y="718"/>
                    <a:pt x="1086" y="718"/>
                    <a:pt x="1086" y="718"/>
                  </a:cubicBezTo>
                  <a:cubicBezTo>
                    <a:pt x="1086" y="0"/>
                    <a:pt x="1086" y="0"/>
                    <a:pt x="1086" y="0"/>
                  </a:cubicBezTo>
                  <a:lnTo>
                    <a:pt x="405" y="0"/>
                  </a:lnTo>
                  <a:close/>
                  <a:moveTo>
                    <a:pt x="405" y="467"/>
                  </a:moveTo>
                  <a:cubicBezTo>
                    <a:pt x="405" y="518"/>
                    <a:pt x="405" y="518"/>
                    <a:pt x="405" y="518"/>
                  </a:cubicBezTo>
                  <a:cubicBezTo>
                    <a:pt x="240" y="489"/>
                    <a:pt x="194" y="317"/>
                    <a:pt x="194" y="317"/>
                  </a:cubicBezTo>
                  <a:cubicBezTo>
                    <a:pt x="194" y="317"/>
                    <a:pt x="273" y="228"/>
                    <a:pt x="405" y="214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336" y="262"/>
                    <a:pt x="281" y="327"/>
                    <a:pt x="281" y="327"/>
                  </a:cubicBezTo>
                  <a:cubicBezTo>
                    <a:pt x="281" y="327"/>
                    <a:pt x="312" y="436"/>
                    <a:pt x="405" y="467"/>
                  </a:cubicBezTo>
                  <a:moveTo>
                    <a:pt x="111" y="309"/>
                  </a:moveTo>
                  <a:cubicBezTo>
                    <a:pt x="111" y="309"/>
                    <a:pt x="209" y="164"/>
                    <a:pt x="405" y="149"/>
                  </a:cubicBezTo>
                  <a:cubicBezTo>
                    <a:pt x="405" y="97"/>
                    <a:pt x="405" y="97"/>
                    <a:pt x="405" y="97"/>
                  </a:cubicBezTo>
                  <a:cubicBezTo>
                    <a:pt x="188" y="114"/>
                    <a:pt x="0" y="298"/>
                    <a:pt x="0" y="298"/>
                  </a:cubicBezTo>
                  <a:cubicBezTo>
                    <a:pt x="0" y="298"/>
                    <a:pt x="106" y="606"/>
                    <a:pt x="405" y="634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186" y="551"/>
                    <a:pt x="111" y="309"/>
                    <a:pt x="111" y="309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355392" y="5880456"/>
            <a:ext cx="7482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://synergy.ece.gatech.edu/tools/maeri/maeri_tutorial_isca2018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421166" y="6359218"/>
            <a:ext cx="335069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/>
              <a:t>ISCA Tutorial June </a:t>
            </a:r>
            <a:r>
              <a:rPr lang="en-US" sz="2000" b="1" dirty="0" smtClean="0"/>
              <a:t>3, 2018</a:t>
            </a:r>
            <a:endParaRPr lang="en-US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6" y="3930388"/>
            <a:ext cx="368198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3,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MAERI Tutorial @ ISCA 2018                                    Tushar Krishna | Georgia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697-F66A-EE4C-B4D3-9802540BCCA0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53956"/>
              </p:ext>
            </p:extLst>
          </p:nvPr>
        </p:nvGraphicFramePr>
        <p:xfrm>
          <a:off x="190599" y="1166190"/>
          <a:ext cx="9960566" cy="446585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13218"/>
                <a:gridCol w="6929366"/>
                <a:gridCol w="1417982"/>
              </a:tblGrid>
              <a:tr h="39756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Presenter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003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8:30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to 8:45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Introduction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and Background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Tushar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266">
                <a:tc>
                  <a:txBody>
                    <a:bodyPr/>
                    <a:lstStyle/>
                    <a:p>
                      <a:r>
                        <a:rPr lang="en-US" dirty="0" smtClean="0"/>
                        <a:t>8:50 to</a:t>
                      </a:r>
                      <a:r>
                        <a:rPr lang="en-US" baseline="0" dirty="0" smtClean="0"/>
                        <a:t> 10:00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effectLst/>
                        </a:rPr>
                        <a:t>MAESTRO: A performance and cost model for DNN </a:t>
                      </a:r>
                      <a:r>
                        <a:rPr lang="en-US" sz="1800" b="1" kern="1200" dirty="0" err="1" smtClean="0">
                          <a:effectLst/>
                        </a:rPr>
                        <a:t>dataflows</a:t>
                      </a:r>
                      <a:r>
                        <a:rPr lang="en-US" sz="1800" b="1" kern="1200" dirty="0" smtClean="0">
                          <a:effectLst/>
                        </a:rPr>
                        <a:t> 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kern="1200" dirty="0" smtClean="0">
                          <a:effectLst/>
                        </a:rPr>
                        <a:t>– What are </a:t>
                      </a:r>
                      <a:r>
                        <a:rPr lang="en-US" sz="1800" kern="1200" dirty="0" err="1" smtClean="0">
                          <a:effectLst/>
                        </a:rPr>
                        <a:t>dataflows</a:t>
                      </a:r>
                      <a:r>
                        <a:rPr lang="en-US" sz="1800" kern="1200" dirty="0" smtClean="0">
                          <a:effectLst/>
                        </a:rPr>
                        <a:t> and why they matter</a:t>
                      </a:r>
                    </a:p>
                    <a:p>
                      <a:r>
                        <a:rPr lang="en-US" sz="1800" kern="1200" dirty="0" smtClean="0">
                          <a:effectLst/>
                        </a:rPr>
                        <a:t>- MAESTRO pragmas</a:t>
                      </a:r>
                      <a:r>
                        <a:rPr lang="en-US" sz="1800" kern="1200" baseline="0" dirty="0" smtClean="0">
                          <a:effectLst/>
                        </a:rPr>
                        <a:t> and DSL to describe </a:t>
                      </a:r>
                      <a:r>
                        <a:rPr lang="en-US" sz="1800" kern="1200" baseline="0" dirty="0" err="1" smtClean="0">
                          <a:effectLst/>
                        </a:rPr>
                        <a:t>dataflows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Michael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061">
                <a:tc>
                  <a:txBody>
                    <a:bodyPr/>
                    <a:lstStyle/>
                    <a:p>
                      <a:r>
                        <a:rPr lang="is-IS" sz="1800" kern="1200" dirty="0" smtClean="0">
                          <a:effectLst/>
                        </a:rPr>
                        <a:t>9:40 – 10:00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MAESTRO hands-on exercises</a:t>
                      </a:r>
                      <a:endParaRPr lang="en-US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Michael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52">
                <a:tc>
                  <a:txBody>
                    <a:bodyPr/>
                    <a:lstStyle/>
                    <a:p>
                      <a:r>
                        <a:rPr lang="en-US" dirty="0" smtClean="0"/>
                        <a:t>10:00</a:t>
                      </a:r>
                      <a:r>
                        <a:rPr lang="en-US" baseline="0" dirty="0" smtClean="0"/>
                        <a:t> – 10:30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Coffee Break (+ continued hands-on exercises)	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52">
                <a:tc>
                  <a:txBody>
                    <a:bodyPr/>
                    <a:lstStyle/>
                    <a:p>
                      <a:r>
                        <a:rPr lang="en-US" dirty="0" smtClean="0"/>
                        <a:t>10:30- 11:15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effectLst/>
                        </a:rPr>
                        <a:t>MAERI – An Open Source RTL for Flexible DNN Accelerators</a:t>
                      </a:r>
                    </a:p>
                    <a:p>
                      <a:r>
                        <a:rPr lang="en-US" sz="1800" kern="1200" dirty="0" smtClean="0">
                          <a:effectLst/>
                        </a:rPr>
                        <a:t> - Microarchitecture Overview </a:t>
                      </a:r>
                    </a:p>
                    <a:p>
                      <a:r>
                        <a:rPr lang="en-US" sz="1800" kern="1200" dirty="0" smtClean="0">
                          <a:effectLst/>
                        </a:rPr>
                        <a:t> - Code Overview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Hyoukjun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52">
                <a:tc>
                  <a:txBody>
                    <a:bodyPr/>
                    <a:lstStyle/>
                    <a:p>
                      <a:r>
                        <a:rPr lang="en-US" dirty="0" smtClean="0"/>
                        <a:t>11:15 – 11:45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MAERI hands-on exercises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Hyoukjun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5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11:45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– 12:00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Wrap-up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and Future Extensions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Tushar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4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 Landscape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3,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MAERI Tutorial @ ISCA 2018                                    Tushar Krishna | Georgia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697-F66A-EE4C-B4D3-9802540BCCA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mage result for tensor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6" y="3336243"/>
            <a:ext cx="1498472" cy="124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60561" y="5636152"/>
            <a:ext cx="1482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Design Tools</a:t>
            </a:r>
            <a:endParaRPr lang="en-US" sz="2000" b="1" dirty="0"/>
          </a:p>
        </p:txBody>
      </p:sp>
      <p:pic>
        <p:nvPicPr>
          <p:cNvPr id="5124" name="Picture 4" descr="mage result for caffe deep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39" y="4794088"/>
            <a:ext cx="1242820" cy="53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age result for cuD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018" y="3479413"/>
            <a:ext cx="1868556" cy="97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087" y="4455656"/>
            <a:ext cx="977900" cy="736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07987" y="4614420"/>
            <a:ext cx="87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MLSL</a:t>
            </a:r>
            <a:endParaRPr lang="en-US" b="1"/>
          </a:p>
        </p:txBody>
      </p:sp>
      <p:sp>
        <p:nvSpPr>
          <p:cNvPr id="35" name="Right Arrow 34"/>
          <p:cNvSpPr/>
          <p:nvPr/>
        </p:nvSpPr>
        <p:spPr>
          <a:xfrm>
            <a:off x="5704555" y="1920138"/>
            <a:ext cx="1228708" cy="34599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30" name="Picture 10" descr="mage result for too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335" y="5494854"/>
            <a:ext cx="1270385" cy="81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272" y="4440680"/>
            <a:ext cx="2590800" cy="6558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5466" y="3508400"/>
            <a:ext cx="3255643" cy="1304450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8250774" y="3601523"/>
            <a:ext cx="2955863" cy="1549397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ular Callout 48"/>
          <p:cNvSpPr/>
          <p:nvPr/>
        </p:nvSpPr>
        <p:spPr>
          <a:xfrm>
            <a:off x="7883924" y="5716224"/>
            <a:ext cx="1944431" cy="553193"/>
          </a:xfrm>
          <a:prstGeom prst="wedgeRoundRectCallout">
            <a:avLst>
              <a:gd name="adj1" fmla="val 10673"/>
              <a:gd name="adj2" fmla="val -128464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This Tutorial</a:t>
            </a:r>
            <a:endParaRPr lang="en-US"/>
          </a:p>
        </p:txBody>
      </p:sp>
      <p:pic>
        <p:nvPicPr>
          <p:cNvPr id="19458" name="Picture 2" descr="https://cdn-images-1.medium.com/max/1600/0*V1muWIDnPVwZUuEv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3" y="1366020"/>
            <a:ext cx="2877343" cy="49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8E7C17B-5137-5E40-B325-BFCB7E558B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6548" y="2383088"/>
            <a:ext cx="1063598" cy="4088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19550D6B-8B07-C443-AC71-744F29A96D9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656" r="20185"/>
          <a:stretch/>
        </p:blipFill>
        <p:spPr>
          <a:xfrm>
            <a:off x="7075031" y="1346139"/>
            <a:ext cx="370573" cy="605919"/>
          </a:xfrm>
          <a:prstGeom prst="rect">
            <a:avLst/>
          </a:prstGeom>
        </p:spPr>
      </p:pic>
      <p:pic>
        <p:nvPicPr>
          <p:cNvPr id="19460" name="Picture 4" descr="mage result for amazon ech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35" y="1068376"/>
            <a:ext cx="983015" cy="9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mage result for self driving car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1" t="8018" r="22117" b="6765"/>
          <a:stretch/>
        </p:blipFill>
        <p:spPr bwMode="auto">
          <a:xfrm>
            <a:off x="7210351" y="2111211"/>
            <a:ext cx="892652" cy="7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mage result for datacent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22" y="1738315"/>
            <a:ext cx="1820269" cy="113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4" y="2914054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/>
              <a:t>Model Creation</a:t>
            </a:r>
            <a:endParaRPr lang="en-US" b="1" dirty="0"/>
          </a:p>
        </p:txBody>
      </p:sp>
      <p:pic>
        <p:nvPicPr>
          <p:cNvPr id="19472" name="Picture 16" descr="mage result for imagenet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1" b="40376"/>
          <a:stretch/>
        </p:blipFill>
        <p:spPr bwMode="auto">
          <a:xfrm>
            <a:off x="3750396" y="1212461"/>
            <a:ext cx="1573719" cy="3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ounded Rectangle 50"/>
          <p:cNvSpPr/>
          <p:nvPr/>
        </p:nvSpPr>
        <p:spPr>
          <a:xfrm>
            <a:off x="3437461" y="1220092"/>
            <a:ext cx="2184774" cy="173087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8253630" y="1039044"/>
            <a:ext cx="821589" cy="345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201758" y="2829946"/>
            <a:ext cx="1074327" cy="251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1" y="1200173"/>
            <a:ext cx="3003405" cy="173087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6" name="Right Arrow 55"/>
          <p:cNvSpPr/>
          <p:nvPr/>
        </p:nvSpPr>
        <p:spPr>
          <a:xfrm>
            <a:off x="3065950" y="1759409"/>
            <a:ext cx="330514" cy="34599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rot="10800000">
            <a:off x="3014193" y="2193488"/>
            <a:ext cx="330514" cy="34599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FEDE10CF-17F8-3F46-BECB-42E94A69DE0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1866" y="1916612"/>
            <a:ext cx="2141362" cy="99744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75604" y="1245873"/>
            <a:ext cx="651059" cy="5632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98590" y="2077314"/>
            <a:ext cx="628073" cy="6257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571183" y="1738315"/>
            <a:ext cx="1076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ShiDIanNao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8675604" y="2703043"/>
            <a:ext cx="941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Eyeriss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9450407" y="1861033"/>
            <a:ext cx="681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NVDLA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9423351" y="2197219"/>
            <a:ext cx="1155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ARM </a:t>
            </a:r>
            <a:r>
              <a:rPr lang="en-US" sz="1200" dirty="0" err="1" smtClean="0"/>
              <a:t>Trillum</a:t>
            </a:r>
            <a:endParaRPr 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9394378" y="1275183"/>
            <a:ext cx="115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Apple </a:t>
            </a:r>
            <a:r>
              <a:rPr lang="en-US" sz="1200" smtClean="0"/>
              <a:t>Neural Engine</a:t>
            </a:r>
            <a:endParaRPr lang="en-US" sz="1200" dirty="0"/>
          </a:p>
        </p:txBody>
      </p:sp>
      <p:sp>
        <p:nvSpPr>
          <p:cNvPr id="76" name="Rounded Rectangle 75"/>
          <p:cNvSpPr/>
          <p:nvPr/>
        </p:nvSpPr>
        <p:spPr>
          <a:xfrm>
            <a:off x="6964567" y="1215281"/>
            <a:ext cx="1285459" cy="173087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8" name="TextBox 77"/>
          <p:cNvSpPr txBox="1"/>
          <p:nvPr/>
        </p:nvSpPr>
        <p:spPr>
          <a:xfrm>
            <a:off x="9435259" y="2575654"/>
            <a:ext cx="1155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CambriconX</a:t>
            </a:r>
            <a:endParaRPr lang="en-US" sz="1200" dirty="0"/>
          </a:p>
        </p:txBody>
      </p:sp>
      <p:sp>
        <p:nvSpPr>
          <p:cNvPr id="80" name="Rectangle 79"/>
          <p:cNvSpPr/>
          <p:nvPr/>
        </p:nvSpPr>
        <p:spPr>
          <a:xfrm>
            <a:off x="4020832" y="2920390"/>
            <a:ext cx="1043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Training</a:t>
            </a:r>
            <a:endParaRPr lang="en-US" b="1" dirty="0"/>
          </a:p>
        </p:txBody>
      </p:sp>
      <p:sp>
        <p:nvSpPr>
          <p:cNvPr id="81" name="Rectangle 80"/>
          <p:cNvSpPr/>
          <p:nvPr/>
        </p:nvSpPr>
        <p:spPr>
          <a:xfrm>
            <a:off x="7018867" y="2968488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Inference</a:t>
            </a:r>
            <a:endParaRPr lang="en-US" b="1" dirty="0"/>
          </a:p>
        </p:txBody>
      </p:sp>
      <p:grpSp>
        <p:nvGrpSpPr>
          <p:cNvPr id="85" name="Group 84"/>
          <p:cNvGrpSpPr/>
          <p:nvPr/>
        </p:nvGrpSpPr>
        <p:grpSpPr>
          <a:xfrm>
            <a:off x="6741966" y="3928480"/>
            <a:ext cx="1327650" cy="250712"/>
            <a:chOff x="677492" y="-1417931"/>
            <a:chExt cx="3154606" cy="582700"/>
          </a:xfrm>
        </p:grpSpPr>
        <p:sp>
          <p:nvSpPr>
            <p:cNvPr id="86" name="Freeform 85"/>
            <p:cNvSpPr>
              <a:spLocks noEditPoints="1"/>
            </p:cNvSpPr>
            <p:nvPr userDrawn="1"/>
          </p:nvSpPr>
          <p:spPr bwMode="auto">
            <a:xfrm>
              <a:off x="3761772" y="-980905"/>
              <a:ext cx="70326" cy="68652"/>
            </a:xfrm>
            <a:custGeom>
              <a:avLst/>
              <a:gdLst>
                <a:gd name="T0" fmla="*/ 36 w 87"/>
                <a:gd name="T1" fmla="*/ 37 h 83"/>
                <a:gd name="T2" fmla="*/ 36 w 87"/>
                <a:gd name="T3" fmla="*/ 26 h 83"/>
                <a:gd name="T4" fmla="*/ 43 w 87"/>
                <a:gd name="T5" fmla="*/ 26 h 83"/>
                <a:gd name="T6" fmla="*/ 52 w 87"/>
                <a:gd name="T7" fmla="*/ 31 h 83"/>
                <a:gd name="T8" fmla="*/ 45 w 87"/>
                <a:gd name="T9" fmla="*/ 37 h 83"/>
                <a:gd name="T10" fmla="*/ 36 w 87"/>
                <a:gd name="T11" fmla="*/ 37 h 83"/>
                <a:gd name="T12" fmla="*/ 36 w 87"/>
                <a:gd name="T13" fmla="*/ 45 h 83"/>
                <a:gd name="T14" fmla="*/ 41 w 87"/>
                <a:gd name="T15" fmla="*/ 45 h 83"/>
                <a:gd name="T16" fmla="*/ 52 w 87"/>
                <a:gd name="T17" fmla="*/ 63 h 83"/>
                <a:gd name="T18" fmla="*/ 63 w 87"/>
                <a:gd name="T19" fmla="*/ 63 h 83"/>
                <a:gd name="T20" fmla="*/ 52 w 87"/>
                <a:gd name="T21" fmla="*/ 44 h 83"/>
                <a:gd name="T22" fmla="*/ 63 w 87"/>
                <a:gd name="T23" fmla="*/ 32 h 83"/>
                <a:gd name="T24" fmla="*/ 44 w 87"/>
                <a:gd name="T25" fmla="*/ 19 h 83"/>
                <a:gd name="T26" fmla="*/ 26 w 87"/>
                <a:gd name="T27" fmla="*/ 19 h 83"/>
                <a:gd name="T28" fmla="*/ 26 w 87"/>
                <a:gd name="T29" fmla="*/ 63 h 83"/>
                <a:gd name="T30" fmla="*/ 36 w 87"/>
                <a:gd name="T31" fmla="*/ 63 h 83"/>
                <a:gd name="T32" fmla="*/ 36 w 87"/>
                <a:gd name="T33" fmla="*/ 45 h 83"/>
                <a:gd name="T34" fmla="*/ 87 w 87"/>
                <a:gd name="T35" fmla="*/ 41 h 83"/>
                <a:gd name="T36" fmla="*/ 44 w 87"/>
                <a:gd name="T37" fmla="*/ 0 h 83"/>
                <a:gd name="T38" fmla="*/ 0 w 87"/>
                <a:gd name="T39" fmla="*/ 41 h 83"/>
                <a:gd name="T40" fmla="*/ 44 w 87"/>
                <a:gd name="T41" fmla="*/ 83 h 83"/>
                <a:gd name="T42" fmla="*/ 87 w 87"/>
                <a:gd name="T43" fmla="*/ 41 h 83"/>
                <a:gd name="T44" fmla="*/ 74 w 87"/>
                <a:gd name="T45" fmla="*/ 41 h 83"/>
                <a:gd name="T46" fmla="*/ 44 w 87"/>
                <a:gd name="T47" fmla="*/ 73 h 83"/>
                <a:gd name="T48" fmla="*/ 44 w 87"/>
                <a:gd name="T49" fmla="*/ 73 h 83"/>
                <a:gd name="T50" fmla="*/ 13 w 87"/>
                <a:gd name="T51" fmla="*/ 41 h 83"/>
                <a:gd name="T52" fmla="*/ 44 w 87"/>
                <a:gd name="T53" fmla="*/ 9 h 83"/>
                <a:gd name="T54" fmla="*/ 74 w 87"/>
                <a:gd name="T5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83">
                  <a:moveTo>
                    <a:pt x="36" y="37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6"/>
                    <a:pt x="52" y="27"/>
                    <a:pt x="52" y="31"/>
                  </a:cubicBezTo>
                  <a:cubicBezTo>
                    <a:pt x="52" y="36"/>
                    <a:pt x="50" y="37"/>
                    <a:pt x="45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45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43"/>
                    <a:pt x="63" y="41"/>
                    <a:pt x="63" y="32"/>
                  </a:cubicBezTo>
                  <a:cubicBezTo>
                    <a:pt x="63" y="22"/>
                    <a:pt x="56" y="19"/>
                    <a:pt x="44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45"/>
                    <a:pt x="36" y="45"/>
                    <a:pt x="36" y="45"/>
                  </a:cubicBezTo>
                  <a:moveTo>
                    <a:pt x="87" y="41"/>
                  </a:moveTo>
                  <a:cubicBezTo>
                    <a:pt x="87" y="15"/>
                    <a:pt x="66" y="0"/>
                    <a:pt x="44" y="0"/>
                  </a:cubicBezTo>
                  <a:cubicBezTo>
                    <a:pt x="21" y="0"/>
                    <a:pt x="0" y="15"/>
                    <a:pt x="0" y="41"/>
                  </a:cubicBezTo>
                  <a:cubicBezTo>
                    <a:pt x="0" y="67"/>
                    <a:pt x="21" y="83"/>
                    <a:pt x="44" y="83"/>
                  </a:cubicBezTo>
                  <a:cubicBezTo>
                    <a:pt x="66" y="83"/>
                    <a:pt x="87" y="67"/>
                    <a:pt x="87" y="41"/>
                  </a:cubicBezTo>
                  <a:moveTo>
                    <a:pt x="74" y="41"/>
                  </a:moveTo>
                  <a:cubicBezTo>
                    <a:pt x="74" y="60"/>
                    <a:pt x="60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6" y="73"/>
                    <a:pt x="13" y="60"/>
                    <a:pt x="13" y="41"/>
                  </a:cubicBezTo>
                  <a:cubicBezTo>
                    <a:pt x="13" y="22"/>
                    <a:pt x="26" y="9"/>
                    <a:pt x="44" y="9"/>
                  </a:cubicBezTo>
                  <a:cubicBezTo>
                    <a:pt x="60" y="9"/>
                    <a:pt x="74" y="22"/>
                    <a:pt x="7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87" name="Freeform 86"/>
            <p:cNvSpPr>
              <a:spLocks noEditPoints="1"/>
            </p:cNvSpPr>
            <p:nvPr userDrawn="1"/>
          </p:nvSpPr>
          <p:spPr bwMode="auto">
            <a:xfrm>
              <a:off x="1700563" y="-1309093"/>
              <a:ext cx="2039443" cy="385118"/>
            </a:xfrm>
            <a:custGeom>
              <a:avLst/>
              <a:gdLst>
                <a:gd name="T0" fmla="*/ 1048 w 2520"/>
                <a:gd name="T1" fmla="*/ 0 h 472"/>
                <a:gd name="T2" fmla="*/ 1048 w 2520"/>
                <a:gd name="T3" fmla="*/ 472 h 472"/>
                <a:gd name="T4" fmla="*/ 1181 w 2520"/>
                <a:gd name="T5" fmla="*/ 472 h 472"/>
                <a:gd name="T6" fmla="*/ 1181 w 2520"/>
                <a:gd name="T7" fmla="*/ 0 h 472"/>
                <a:gd name="T8" fmla="*/ 1048 w 2520"/>
                <a:gd name="T9" fmla="*/ 0 h 472"/>
                <a:gd name="T10" fmla="*/ 0 w 2520"/>
                <a:gd name="T11" fmla="*/ 0 h 472"/>
                <a:gd name="T12" fmla="*/ 0 w 2520"/>
                <a:gd name="T13" fmla="*/ 472 h 472"/>
                <a:gd name="T14" fmla="*/ 134 w 2520"/>
                <a:gd name="T15" fmla="*/ 472 h 472"/>
                <a:gd name="T16" fmla="*/ 134 w 2520"/>
                <a:gd name="T17" fmla="*/ 105 h 472"/>
                <a:gd name="T18" fmla="*/ 239 w 2520"/>
                <a:gd name="T19" fmla="*/ 106 h 472"/>
                <a:gd name="T20" fmla="*/ 314 w 2520"/>
                <a:gd name="T21" fmla="*/ 132 h 472"/>
                <a:gd name="T22" fmla="*/ 344 w 2520"/>
                <a:gd name="T23" fmla="*/ 257 h 472"/>
                <a:gd name="T24" fmla="*/ 344 w 2520"/>
                <a:gd name="T25" fmla="*/ 472 h 472"/>
                <a:gd name="T26" fmla="*/ 474 w 2520"/>
                <a:gd name="T27" fmla="*/ 472 h 472"/>
                <a:gd name="T28" fmla="*/ 474 w 2520"/>
                <a:gd name="T29" fmla="*/ 211 h 472"/>
                <a:gd name="T30" fmla="*/ 239 w 2520"/>
                <a:gd name="T31" fmla="*/ 0 h 472"/>
                <a:gd name="T32" fmla="*/ 0 w 2520"/>
                <a:gd name="T33" fmla="*/ 0 h 472"/>
                <a:gd name="T34" fmla="*/ 1262 w 2520"/>
                <a:gd name="T35" fmla="*/ 0 h 472"/>
                <a:gd name="T36" fmla="*/ 1262 w 2520"/>
                <a:gd name="T37" fmla="*/ 472 h 472"/>
                <a:gd name="T38" fmla="*/ 1479 w 2520"/>
                <a:gd name="T39" fmla="*/ 472 h 472"/>
                <a:gd name="T40" fmla="*/ 1672 w 2520"/>
                <a:gd name="T41" fmla="*/ 410 h 472"/>
                <a:gd name="T42" fmla="*/ 1719 w 2520"/>
                <a:gd name="T43" fmla="*/ 242 h 472"/>
                <a:gd name="T44" fmla="*/ 1676 w 2520"/>
                <a:gd name="T45" fmla="*/ 79 h 472"/>
                <a:gd name="T46" fmla="*/ 1449 w 2520"/>
                <a:gd name="T47" fmla="*/ 0 h 472"/>
                <a:gd name="T48" fmla="*/ 1262 w 2520"/>
                <a:gd name="T49" fmla="*/ 0 h 472"/>
                <a:gd name="T50" fmla="*/ 1395 w 2520"/>
                <a:gd name="T51" fmla="*/ 103 h 472"/>
                <a:gd name="T52" fmla="*/ 1452 w 2520"/>
                <a:gd name="T53" fmla="*/ 103 h 472"/>
                <a:gd name="T54" fmla="*/ 1589 w 2520"/>
                <a:gd name="T55" fmla="*/ 237 h 472"/>
                <a:gd name="T56" fmla="*/ 1452 w 2520"/>
                <a:gd name="T57" fmla="*/ 372 h 472"/>
                <a:gd name="T58" fmla="*/ 1395 w 2520"/>
                <a:gd name="T59" fmla="*/ 372 h 472"/>
                <a:gd name="T60" fmla="*/ 1395 w 2520"/>
                <a:gd name="T61" fmla="*/ 103 h 472"/>
                <a:gd name="T62" fmla="*/ 856 w 2520"/>
                <a:gd name="T63" fmla="*/ 0 h 472"/>
                <a:gd name="T64" fmla="*/ 745 w 2520"/>
                <a:gd name="T65" fmla="*/ 374 h 472"/>
                <a:gd name="T66" fmla="*/ 638 w 2520"/>
                <a:gd name="T67" fmla="*/ 0 h 472"/>
                <a:gd name="T68" fmla="*/ 494 w 2520"/>
                <a:gd name="T69" fmla="*/ 0 h 472"/>
                <a:gd name="T70" fmla="*/ 646 w 2520"/>
                <a:gd name="T71" fmla="*/ 472 h 472"/>
                <a:gd name="T72" fmla="*/ 838 w 2520"/>
                <a:gd name="T73" fmla="*/ 472 h 472"/>
                <a:gd name="T74" fmla="*/ 992 w 2520"/>
                <a:gd name="T75" fmla="*/ 0 h 472"/>
                <a:gd name="T76" fmla="*/ 856 w 2520"/>
                <a:gd name="T77" fmla="*/ 0 h 472"/>
                <a:gd name="T78" fmla="*/ 1781 w 2520"/>
                <a:gd name="T79" fmla="*/ 472 h 472"/>
                <a:gd name="T80" fmla="*/ 1915 w 2520"/>
                <a:gd name="T81" fmla="*/ 472 h 472"/>
                <a:gd name="T82" fmla="*/ 1915 w 2520"/>
                <a:gd name="T83" fmla="*/ 0 h 472"/>
                <a:gd name="T84" fmla="*/ 1781 w 2520"/>
                <a:gd name="T85" fmla="*/ 0 h 472"/>
                <a:gd name="T86" fmla="*/ 1781 w 2520"/>
                <a:gd name="T87" fmla="*/ 472 h 472"/>
                <a:gd name="T88" fmla="*/ 2155 w 2520"/>
                <a:gd name="T89" fmla="*/ 1 h 472"/>
                <a:gd name="T90" fmla="*/ 1969 w 2520"/>
                <a:gd name="T91" fmla="*/ 472 h 472"/>
                <a:gd name="T92" fmla="*/ 2100 w 2520"/>
                <a:gd name="T93" fmla="*/ 472 h 472"/>
                <a:gd name="T94" fmla="*/ 2130 w 2520"/>
                <a:gd name="T95" fmla="*/ 389 h 472"/>
                <a:gd name="T96" fmla="*/ 2350 w 2520"/>
                <a:gd name="T97" fmla="*/ 389 h 472"/>
                <a:gd name="T98" fmla="*/ 2378 w 2520"/>
                <a:gd name="T99" fmla="*/ 472 h 472"/>
                <a:gd name="T100" fmla="*/ 2520 w 2520"/>
                <a:gd name="T101" fmla="*/ 472 h 472"/>
                <a:gd name="T102" fmla="*/ 2333 w 2520"/>
                <a:gd name="T103" fmla="*/ 1 h 472"/>
                <a:gd name="T104" fmla="*/ 2155 w 2520"/>
                <a:gd name="T105" fmla="*/ 1 h 472"/>
                <a:gd name="T106" fmla="*/ 2241 w 2520"/>
                <a:gd name="T107" fmla="*/ 87 h 472"/>
                <a:gd name="T108" fmla="*/ 2322 w 2520"/>
                <a:gd name="T109" fmla="*/ 307 h 472"/>
                <a:gd name="T110" fmla="*/ 2158 w 2520"/>
                <a:gd name="T111" fmla="*/ 307 h 472"/>
                <a:gd name="T112" fmla="*/ 2241 w 2520"/>
                <a:gd name="T113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0" h="472">
                  <a:moveTo>
                    <a:pt x="1048" y="0"/>
                  </a:moveTo>
                  <a:cubicBezTo>
                    <a:pt x="1048" y="472"/>
                    <a:pt x="1048" y="472"/>
                    <a:pt x="1048" y="472"/>
                  </a:cubicBezTo>
                  <a:cubicBezTo>
                    <a:pt x="1181" y="472"/>
                    <a:pt x="1181" y="472"/>
                    <a:pt x="1181" y="472"/>
                  </a:cubicBezTo>
                  <a:cubicBezTo>
                    <a:pt x="1181" y="0"/>
                    <a:pt x="1181" y="0"/>
                    <a:pt x="1181" y="0"/>
                  </a:cubicBezTo>
                  <a:lnTo>
                    <a:pt x="1048" y="0"/>
                  </a:lnTo>
                  <a:close/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134" y="472"/>
                    <a:pt x="134" y="472"/>
                    <a:pt x="134" y="472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73" y="106"/>
                    <a:pt x="297" y="114"/>
                    <a:pt x="314" y="132"/>
                  </a:cubicBezTo>
                  <a:cubicBezTo>
                    <a:pt x="335" y="154"/>
                    <a:pt x="344" y="191"/>
                    <a:pt x="344" y="257"/>
                  </a:cubicBezTo>
                  <a:cubicBezTo>
                    <a:pt x="344" y="472"/>
                    <a:pt x="344" y="472"/>
                    <a:pt x="344" y="472"/>
                  </a:cubicBezTo>
                  <a:cubicBezTo>
                    <a:pt x="474" y="472"/>
                    <a:pt x="474" y="472"/>
                    <a:pt x="474" y="472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4" y="25"/>
                    <a:pt x="355" y="0"/>
                    <a:pt x="239" y="0"/>
                  </a:cubicBezTo>
                  <a:lnTo>
                    <a:pt x="0" y="0"/>
                  </a:lnTo>
                  <a:close/>
                  <a:moveTo>
                    <a:pt x="1262" y="0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479" y="472"/>
                    <a:pt x="1479" y="472"/>
                    <a:pt x="1479" y="472"/>
                  </a:cubicBezTo>
                  <a:cubicBezTo>
                    <a:pt x="1594" y="472"/>
                    <a:pt x="1631" y="453"/>
                    <a:pt x="1672" y="410"/>
                  </a:cubicBezTo>
                  <a:cubicBezTo>
                    <a:pt x="1701" y="380"/>
                    <a:pt x="1719" y="314"/>
                    <a:pt x="1719" y="242"/>
                  </a:cubicBezTo>
                  <a:cubicBezTo>
                    <a:pt x="1719" y="175"/>
                    <a:pt x="1704" y="116"/>
                    <a:pt x="1676" y="79"/>
                  </a:cubicBezTo>
                  <a:cubicBezTo>
                    <a:pt x="1627" y="13"/>
                    <a:pt x="1556" y="0"/>
                    <a:pt x="1449" y="0"/>
                  </a:cubicBezTo>
                  <a:lnTo>
                    <a:pt x="1262" y="0"/>
                  </a:lnTo>
                  <a:close/>
                  <a:moveTo>
                    <a:pt x="1395" y="103"/>
                  </a:moveTo>
                  <a:cubicBezTo>
                    <a:pt x="1452" y="103"/>
                    <a:pt x="1452" y="103"/>
                    <a:pt x="1452" y="103"/>
                  </a:cubicBezTo>
                  <a:cubicBezTo>
                    <a:pt x="1535" y="103"/>
                    <a:pt x="1589" y="140"/>
                    <a:pt x="1589" y="237"/>
                  </a:cubicBezTo>
                  <a:cubicBezTo>
                    <a:pt x="1589" y="334"/>
                    <a:pt x="1535" y="372"/>
                    <a:pt x="1452" y="372"/>
                  </a:cubicBezTo>
                  <a:cubicBezTo>
                    <a:pt x="1395" y="372"/>
                    <a:pt x="1395" y="372"/>
                    <a:pt x="1395" y="372"/>
                  </a:cubicBezTo>
                  <a:lnTo>
                    <a:pt x="1395" y="103"/>
                  </a:lnTo>
                  <a:close/>
                  <a:moveTo>
                    <a:pt x="856" y="0"/>
                  </a:moveTo>
                  <a:cubicBezTo>
                    <a:pt x="745" y="374"/>
                    <a:pt x="745" y="374"/>
                    <a:pt x="745" y="374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646" y="472"/>
                    <a:pt x="646" y="472"/>
                    <a:pt x="646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992" y="0"/>
                    <a:pt x="992" y="0"/>
                    <a:pt x="992" y="0"/>
                  </a:cubicBezTo>
                  <a:lnTo>
                    <a:pt x="856" y="0"/>
                  </a:lnTo>
                  <a:close/>
                  <a:moveTo>
                    <a:pt x="1781" y="472"/>
                  </a:moveTo>
                  <a:cubicBezTo>
                    <a:pt x="1915" y="472"/>
                    <a:pt x="1915" y="472"/>
                    <a:pt x="1915" y="472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781" y="0"/>
                    <a:pt x="1781" y="0"/>
                    <a:pt x="1781" y="0"/>
                  </a:cubicBezTo>
                  <a:lnTo>
                    <a:pt x="1781" y="472"/>
                  </a:lnTo>
                  <a:close/>
                  <a:moveTo>
                    <a:pt x="2155" y="1"/>
                  </a:moveTo>
                  <a:cubicBezTo>
                    <a:pt x="1969" y="472"/>
                    <a:pt x="1969" y="472"/>
                    <a:pt x="1969" y="472"/>
                  </a:cubicBezTo>
                  <a:cubicBezTo>
                    <a:pt x="2100" y="472"/>
                    <a:pt x="2100" y="472"/>
                    <a:pt x="2100" y="472"/>
                  </a:cubicBezTo>
                  <a:cubicBezTo>
                    <a:pt x="2130" y="389"/>
                    <a:pt x="2130" y="389"/>
                    <a:pt x="2130" y="389"/>
                  </a:cubicBezTo>
                  <a:cubicBezTo>
                    <a:pt x="2350" y="389"/>
                    <a:pt x="2350" y="389"/>
                    <a:pt x="2350" y="389"/>
                  </a:cubicBezTo>
                  <a:cubicBezTo>
                    <a:pt x="2378" y="472"/>
                    <a:pt x="2378" y="472"/>
                    <a:pt x="2378" y="472"/>
                  </a:cubicBezTo>
                  <a:cubicBezTo>
                    <a:pt x="2520" y="472"/>
                    <a:pt x="2520" y="472"/>
                    <a:pt x="2520" y="472"/>
                  </a:cubicBezTo>
                  <a:cubicBezTo>
                    <a:pt x="2333" y="1"/>
                    <a:pt x="2333" y="1"/>
                    <a:pt x="2333" y="1"/>
                  </a:cubicBezTo>
                  <a:lnTo>
                    <a:pt x="2155" y="1"/>
                  </a:lnTo>
                  <a:close/>
                  <a:moveTo>
                    <a:pt x="2241" y="87"/>
                  </a:moveTo>
                  <a:cubicBezTo>
                    <a:pt x="2322" y="307"/>
                    <a:pt x="2322" y="307"/>
                    <a:pt x="2322" y="307"/>
                  </a:cubicBezTo>
                  <a:cubicBezTo>
                    <a:pt x="2158" y="307"/>
                    <a:pt x="2158" y="307"/>
                    <a:pt x="2158" y="307"/>
                  </a:cubicBezTo>
                  <a:lnTo>
                    <a:pt x="2241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88" name="Freeform 87"/>
            <p:cNvSpPr>
              <a:spLocks noEditPoints="1"/>
            </p:cNvSpPr>
            <p:nvPr userDrawn="1"/>
          </p:nvSpPr>
          <p:spPr bwMode="auto">
            <a:xfrm>
              <a:off x="677492" y="-1417931"/>
              <a:ext cx="877396" cy="582700"/>
            </a:xfrm>
            <a:custGeom>
              <a:avLst/>
              <a:gdLst>
                <a:gd name="T0" fmla="*/ 405 w 1086"/>
                <a:gd name="T1" fmla="*/ 214 h 718"/>
                <a:gd name="T2" fmla="*/ 405 w 1086"/>
                <a:gd name="T3" fmla="*/ 149 h 718"/>
                <a:gd name="T4" fmla="*/ 424 w 1086"/>
                <a:gd name="T5" fmla="*/ 148 h 718"/>
                <a:gd name="T6" fmla="*/ 719 w 1086"/>
                <a:gd name="T7" fmla="*/ 301 h 718"/>
                <a:gd name="T8" fmla="*/ 458 w 1086"/>
                <a:gd name="T9" fmla="*/ 476 h 718"/>
                <a:gd name="T10" fmla="*/ 405 w 1086"/>
                <a:gd name="T11" fmla="*/ 467 h 718"/>
                <a:gd name="T12" fmla="*/ 405 w 1086"/>
                <a:gd name="T13" fmla="*/ 270 h 718"/>
                <a:gd name="T14" fmla="*/ 530 w 1086"/>
                <a:gd name="T15" fmla="*/ 378 h 718"/>
                <a:gd name="T16" fmla="*/ 622 w 1086"/>
                <a:gd name="T17" fmla="*/ 300 h 718"/>
                <a:gd name="T18" fmla="*/ 441 w 1086"/>
                <a:gd name="T19" fmla="*/ 212 h 718"/>
                <a:gd name="T20" fmla="*/ 405 w 1086"/>
                <a:gd name="T21" fmla="*/ 214 h 718"/>
                <a:gd name="T22" fmla="*/ 405 w 1086"/>
                <a:gd name="T23" fmla="*/ 0 h 718"/>
                <a:gd name="T24" fmla="*/ 405 w 1086"/>
                <a:gd name="T25" fmla="*/ 97 h 718"/>
                <a:gd name="T26" fmla="*/ 424 w 1086"/>
                <a:gd name="T27" fmla="*/ 95 h 718"/>
                <a:gd name="T28" fmla="*/ 832 w 1086"/>
                <a:gd name="T29" fmla="*/ 298 h 718"/>
                <a:gd name="T30" fmla="*/ 455 w 1086"/>
                <a:gd name="T31" fmla="*/ 523 h 718"/>
                <a:gd name="T32" fmla="*/ 405 w 1086"/>
                <a:gd name="T33" fmla="*/ 518 h 718"/>
                <a:gd name="T34" fmla="*/ 405 w 1086"/>
                <a:gd name="T35" fmla="*/ 578 h 718"/>
                <a:gd name="T36" fmla="*/ 447 w 1086"/>
                <a:gd name="T37" fmla="*/ 581 h 718"/>
                <a:gd name="T38" fmla="*/ 881 w 1086"/>
                <a:gd name="T39" fmla="*/ 381 h 718"/>
                <a:gd name="T40" fmla="*/ 1004 w 1086"/>
                <a:gd name="T41" fmla="*/ 456 h 718"/>
                <a:gd name="T42" fmla="*/ 449 w 1086"/>
                <a:gd name="T43" fmla="*/ 636 h 718"/>
                <a:gd name="T44" fmla="*/ 405 w 1086"/>
                <a:gd name="T45" fmla="*/ 634 h 718"/>
                <a:gd name="T46" fmla="*/ 405 w 1086"/>
                <a:gd name="T47" fmla="*/ 718 h 718"/>
                <a:gd name="T48" fmla="*/ 1086 w 1086"/>
                <a:gd name="T49" fmla="*/ 718 h 718"/>
                <a:gd name="T50" fmla="*/ 1086 w 1086"/>
                <a:gd name="T51" fmla="*/ 0 h 718"/>
                <a:gd name="T52" fmla="*/ 405 w 1086"/>
                <a:gd name="T53" fmla="*/ 0 h 718"/>
                <a:gd name="T54" fmla="*/ 405 w 1086"/>
                <a:gd name="T55" fmla="*/ 467 h 718"/>
                <a:gd name="T56" fmla="*/ 405 w 1086"/>
                <a:gd name="T57" fmla="*/ 518 h 718"/>
                <a:gd name="T58" fmla="*/ 194 w 1086"/>
                <a:gd name="T59" fmla="*/ 317 h 718"/>
                <a:gd name="T60" fmla="*/ 405 w 1086"/>
                <a:gd name="T61" fmla="*/ 214 h 718"/>
                <a:gd name="T62" fmla="*/ 405 w 1086"/>
                <a:gd name="T63" fmla="*/ 270 h 718"/>
                <a:gd name="T64" fmla="*/ 405 w 1086"/>
                <a:gd name="T65" fmla="*/ 270 h 718"/>
                <a:gd name="T66" fmla="*/ 281 w 1086"/>
                <a:gd name="T67" fmla="*/ 327 h 718"/>
                <a:gd name="T68" fmla="*/ 405 w 1086"/>
                <a:gd name="T69" fmla="*/ 467 h 718"/>
                <a:gd name="T70" fmla="*/ 111 w 1086"/>
                <a:gd name="T71" fmla="*/ 309 h 718"/>
                <a:gd name="T72" fmla="*/ 405 w 1086"/>
                <a:gd name="T73" fmla="*/ 149 h 718"/>
                <a:gd name="T74" fmla="*/ 405 w 1086"/>
                <a:gd name="T75" fmla="*/ 97 h 718"/>
                <a:gd name="T76" fmla="*/ 0 w 1086"/>
                <a:gd name="T77" fmla="*/ 298 h 718"/>
                <a:gd name="T78" fmla="*/ 405 w 1086"/>
                <a:gd name="T79" fmla="*/ 634 h 718"/>
                <a:gd name="T80" fmla="*/ 405 w 1086"/>
                <a:gd name="T81" fmla="*/ 578 h 718"/>
                <a:gd name="T82" fmla="*/ 111 w 1086"/>
                <a:gd name="T83" fmla="*/ 30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6" h="718">
                  <a:moveTo>
                    <a:pt x="405" y="214"/>
                  </a:moveTo>
                  <a:cubicBezTo>
                    <a:pt x="405" y="149"/>
                    <a:pt x="405" y="149"/>
                    <a:pt x="405" y="149"/>
                  </a:cubicBezTo>
                  <a:cubicBezTo>
                    <a:pt x="412" y="149"/>
                    <a:pt x="418" y="148"/>
                    <a:pt x="424" y="148"/>
                  </a:cubicBezTo>
                  <a:cubicBezTo>
                    <a:pt x="602" y="143"/>
                    <a:pt x="719" y="301"/>
                    <a:pt x="719" y="301"/>
                  </a:cubicBezTo>
                  <a:cubicBezTo>
                    <a:pt x="719" y="301"/>
                    <a:pt x="593" y="476"/>
                    <a:pt x="458" y="476"/>
                  </a:cubicBezTo>
                  <a:cubicBezTo>
                    <a:pt x="438" y="476"/>
                    <a:pt x="421" y="472"/>
                    <a:pt x="405" y="467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74" y="279"/>
                    <a:pt x="488" y="309"/>
                    <a:pt x="530" y="378"/>
                  </a:cubicBezTo>
                  <a:cubicBezTo>
                    <a:pt x="622" y="300"/>
                    <a:pt x="622" y="300"/>
                    <a:pt x="622" y="300"/>
                  </a:cubicBezTo>
                  <a:cubicBezTo>
                    <a:pt x="622" y="300"/>
                    <a:pt x="555" y="212"/>
                    <a:pt x="441" y="212"/>
                  </a:cubicBezTo>
                  <a:cubicBezTo>
                    <a:pt x="429" y="212"/>
                    <a:pt x="417" y="213"/>
                    <a:pt x="405" y="214"/>
                  </a:cubicBezTo>
                  <a:moveTo>
                    <a:pt x="405" y="0"/>
                  </a:moveTo>
                  <a:cubicBezTo>
                    <a:pt x="405" y="97"/>
                    <a:pt x="405" y="97"/>
                    <a:pt x="405" y="97"/>
                  </a:cubicBezTo>
                  <a:cubicBezTo>
                    <a:pt x="412" y="96"/>
                    <a:pt x="418" y="96"/>
                    <a:pt x="424" y="95"/>
                  </a:cubicBezTo>
                  <a:cubicBezTo>
                    <a:pt x="671" y="87"/>
                    <a:pt x="832" y="298"/>
                    <a:pt x="832" y="298"/>
                  </a:cubicBezTo>
                  <a:cubicBezTo>
                    <a:pt x="832" y="298"/>
                    <a:pt x="647" y="523"/>
                    <a:pt x="455" y="523"/>
                  </a:cubicBezTo>
                  <a:cubicBezTo>
                    <a:pt x="437" y="523"/>
                    <a:pt x="421" y="521"/>
                    <a:pt x="405" y="518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419" y="580"/>
                    <a:pt x="432" y="581"/>
                    <a:pt x="447" y="581"/>
                  </a:cubicBezTo>
                  <a:cubicBezTo>
                    <a:pt x="626" y="581"/>
                    <a:pt x="755" y="489"/>
                    <a:pt x="881" y="381"/>
                  </a:cubicBezTo>
                  <a:cubicBezTo>
                    <a:pt x="902" y="398"/>
                    <a:pt x="987" y="438"/>
                    <a:pt x="1004" y="456"/>
                  </a:cubicBezTo>
                  <a:cubicBezTo>
                    <a:pt x="885" y="556"/>
                    <a:pt x="607" y="636"/>
                    <a:pt x="449" y="636"/>
                  </a:cubicBezTo>
                  <a:cubicBezTo>
                    <a:pt x="434" y="636"/>
                    <a:pt x="420" y="636"/>
                    <a:pt x="405" y="634"/>
                  </a:cubicBezTo>
                  <a:cubicBezTo>
                    <a:pt x="405" y="718"/>
                    <a:pt x="405" y="718"/>
                    <a:pt x="405" y="718"/>
                  </a:cubicBezTo>
                  <a:cubicBezTo>
                    <a:pt x="1086" y="718"/>
                    <a:pt x="1086" y="718"/>
                    <a:pt x="1086" y="718"/>
                  </a:cubicBezTo>
                  <a:cubicBezTo>
                    <a:pt x="1086" y="0"/>
                    <a:pt x="1086" y="0"/>
                    <a:pt x="1086" y="0"/>
                  </a:cubicBezTo>
                  <a:lnTo>
                    <a:pt x="405" y="0"/>
                  </a:lnTo>
                  <a:close/>
                  <a:moveTo>
                    <a:pt x="405" y="467"/>
                  </a:moveTo>
                  <a:cubicBezTo>
                    <a:pt x="405" y="518"/>
                    <a:pt x="405" y="518"/>
                    <a:pt x="405" y="518"/>
                  </a:cubicBezTo>
                  <a:cubicBezTo>
                    <a:pt x="240" y="489"/>
                    <a:pt x="194" y="317"/>
                    <a:pt x="194" y="317"/>
                  </a:cubicBezTo>
                  <a:cubicBezTo>
                    <a:pt x="194" y="317"/>
                    <a:pt x="273" y="228"/>
                    <a:pt x="405" y="214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336" y="262"/>
                    <a:pt x="281" y="327"/>
                    <a:pt x="281" y="327"/>
                  </a:cubicBezTo>
                  <a:cubicBezTo>
                    <a:pt x="281" y="327"/>
                    <a:pt x="312" y="436"/>
                    <a:pt x="405" y="467"/>
                  </a:cubicBezTo>
                  <a:moveTo>
                    <a:pt x="111" y="309"/>
                  </a:moveTo>
                  <a:cubicBezTo>
                    <a:pt x="111" y="309"/>
                    <a:pt x="209" y="164"/>
                    <a:pt x="405" y="149"/>
                  </a:cubicBezTo>
                  <a:cubicBezTo>
                    <a:pt x="405" y="97"/>
                    <a:pt x="405" y="97"/>
                    <a:pt x="405" y="97"/>
                  </a:cubicBezTo>
                  <a:cubicBezTo>
                    <a:pt x="188" y="114"/>
                    <a:pt x="0" y="298"/>
                    <a:pt x="0" y="298"/>
                  </a:cubicBezTo>
                  <a:cubicBezTo>
                    <a:pt x="0" y="298"/>
                    <a:pt x="106" y="606"/>
                    <a:pt x="405" y="634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186" y="551"/>
                    <a:pt x="111" y="309"/>
                    <a:pt x="111" y="309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907828" y="4320140"/>
            <a:ext cx="117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TensorRT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80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7" y="-119268"/>
            <a:ext cx="8596668" cy="7637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MAESTRO: A </a:t>
            </a:r>
            <a:r>
              <a:rPr lang="en-US" dirty="0"/>
              <a:t>performance and cost model for </a:t>
            </a:r>
            <a:r>
              <a:rPr lang="en-US" dirty="0" smtClean="0"/>
              <a:t>DNN </a:t>
            </a:r>
            <a:r>
              <a:rPr lang="en-US" dirty="0" err="1" smtClean="0"/>
              <a:t>dataflows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3,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MAERI Tutorial @ ISCA 2018                                    Tushar Krishna | Georgia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697-F66A-EE4C-B4D3-9802540BCCA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2" y="1142688"/>
            <a:ext cx="9642057" cy="3113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292" y="1142688"/>
            <a:ext cx="2472630" cy="31132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81358" y="1142687"/>
            <a:ext cx="2136416" cy="31132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17773" y="1142686"/>
            <a:ext cx="5033011" cy="31132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69606" y="6005742"/>
            <a:ext cx="3701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arxiv.org</a:t>
            </a:r>
            <a:r>
              <a:rPr lang="en-US" dirty="0" smtClean="0"/>
              <a:t>/abs/1805.02566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43" y="4890830"/>
            <a:ext cx="368198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8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03" y="-115621"/>
            <a:ext cx="8596668" cy="763717"/>
          </a:xfrm>
        </p:spPr>
        <p:txBody>
          <a:bodyPr>
            <a:normAutofit fontScale="90000"/>
          </a:bodyPr>
          <a:lstStyle/>
          <a:p>
            <a:r>
              <a:rPr lang="en-US"/>
              <a:t>MAERI – An Open Source RTL for Flexible DNN Accelerators</a:t>
            </a:r>
            <a:br>
              <a:rPr lang="en-US"/>
            </a:b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3,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MAERI Tutorial @ ISCA 2018                                    Tushar Krishna | Georgia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697-F66A-EE4C-B4D3-9802540BCCA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76" y="5356029"/>
            <a:ext cx="2590800" cy="6558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320785" y="5977054"/>
            <a:ext cx="2938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Kwon et al., ASPLOS 2018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4" y="1242392"/>
            <a:ext cx="9230139" cy="394694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8292" y="1142688"/>
            <a:ext cx="1743760" cy="40466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48130" y="1187198"/>
            <a:ext cx="2345635" cy="40466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99653" y="1242392"/>
            <a:ext cx="3575566" cy="15538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653" y="2796209"/>
            <a:ext cx="4094920" cy="24928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386471" y="1431235"/>
            <a:ext cx="1126434" cy="31672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BSV Compiler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34153" y="1187198"/>
            <a:ext cx="1392004" cy="40466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3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Release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14425"/>
            <a:ext cx="9367814" cy="5287154"/>
          </a:xfrm>
        </p:spPr>
        <p:txBody>
          <a:bodyPr>
            <a:normAutofit fontScale="62500" lnSpcReduction="20000"/>
          </a:bodyPr>
          <a:lstStyle/>
          <a:p>
            <a:pPr marL="342900" lvl="1" indent="-342900">
              <a:spcBef>
                <a:spcPts val="1600"/>
              </a:spcBef>
              <a:buClr>
                <a:schemeClr val="accent1"/>
              </a:buClr>
            </a:pPr>
            <a:r>
              <a:rPr lang="en-US" dirty="0"/>
              <a:t>Sign-up at </a:t>
            </a:r>
            <a:r>
              <a:rPr lang="en-US" dirty="0">
                <a:hlinkClick r:id="rId2"/>
              </a:rPr>
              <a:t>http://synergy.ece.gatech.edu/tools/maeri/maeri_tutorial_isca2018/</a:t>
            </a:r>
            <a:r>
              <a:rPr lang="en-US" dirty="0"/>
              <a:t> to receive updates on both MAESTRO and </a:t>
            </a:r>
            <a:r>
              <a:rPr lang="en-US" dirty="0" smtClean="0"/>
              <a:t>MAERI</a:t>
            </a:r>
          </a:p>
          <a:p>
            <a:pPr marL="342900" lvl="1" indent="-342900">
              <a:spcBef>
                <a:spcPts val="1600"/>
              </a:spcBef>
              <a:buClr>
                <a:schemeClr val="accent1"/>
              </a:buClr>
            </a:pPr>
            <a:endParaRPr lang="en-US" sz="1900" dirty="0" smtClean="0"/>
          </a:p>
          <a:p>
            <a:r>
              <a:rPr lang="en-US" dirty="0" smtClean="0"/>
              <a:t>Slides </a:t>
            </a:r>
            <a:r>
              <a:rPr lang="en-US" dirty="0"/>
              <a:t>and Video will be posted on the tutorial </a:t>
            </a:r>
            <a:r>
              <a:rPr lang="en-US" dirty="0" smtClean="0"/>
              <a:t>page	</a:t>
            </a:r>
          </a:p>
          <a:p>
            <a:pPr lvl="1"/>
            <a:r>
              <a:rPr lang="en-US" dirty="0"/>
              <a:t>Feedback - we will send out a Survey on the tutorial and the </a:t>
            </a:r>
            <a:r>
              <a:rPr lang="en-US" dirty="0" smtClean="0"/>
              <a:t>tools</a:t>
            </a:r>
          </a:p>
          <a:p>
            <a:pPr lvl="1"/>
            <a:endParaRPr lang="en-US" sz="1900" dirty="0" smtClean="0"/>
          </a:p>
          <a:p>
            <a:r>
              <a:rPr lang="en-US" dirty="0" smtClean="0"/>
              <a:t>MAESTRO binary is ready to download and use</a:t>
            </a:r>
          </a:p>
          <a:p>
            <a:pPr lvl="1"/>
            <a:r>
              <a:rPr lang="en-US" dirty="0" smtClean="0"/>
              <a:t>validation is on-going – we will release the source-code after that</a:t>
            </a:r>
          </a:p>
          <a:p>
            <a:pPr lvl="2"/>
            <a:r>
              <a:rPr lang="en-US" dirty="0" smtClean="0"/>
              <a:t>we will send out an email once it is ready to all attendees</a:t>
            </a:r>
          </a:p>
          <a:p>
            <a:endParaRPr lang="en-US" sz="1900" dirty="0" smtClean="0"/>
          </a:p>
          <a:p>
            <a:r>
              <a:rPr lang="en-US" dirty="0" smtClean="0"/>
              <a:t>MAERI source code is ready to download and use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bluespec</a:t>
            </a:r>
            <a:r>
              <a:rPr lang="en-US" dirty="0" smtClean="0"/>
              <a:t> license in your VM will expire after this tutorial</a:t>
            </a:r>
          </a:p>
          <a:p>
            <a:pPr lvl="2"/>
            <a:r>
              <a:rPr lang="en-US" dirty="0" smtClean="0"/>
              <a:t>request a free university license from </a:t>
            </a:r>
            <a:r>
              <a:rPr lang="en-US" dirty="0" smtClean="0">
                <a:hlinkClick r:id="rId3"/>
              </a:rPr>
              <a:t>www.bluespec.com</a:t>
            </a:r>
            <a:endParaRPr lang="en-US" dirty="0" smtClean="0"/>
          </a:p>
          <a:p>
            <a:pPr lvl="1"/>
            <a:r>
              <a:rPr lang="en-US" dirty="0" smtClean="0"/>
              <a:t>Verilog code for a few configurations distributed as part of </a:t>
            </a:r>
            <a:r>
              <a:rPr lang="en-US" dirty="0" smtClean="0"/>
              <a:t>release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3,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MAERI Tutorial @ ISCA 2018                                    Tushar Krishna | Georgia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697-F66A-EE4C-B4D3-9802540BCCA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2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MAESTRO</a:t>
            </a:r>
          </a:p>
          <a:p>
            <a:pPr lvl="1"/>
            <a:r>
              <a:rPr lang="en-US" dirty="0" smtClean="0"/>
              <a:t>validation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upport for sparsity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upport for other layer-types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MAERI</a:t>
            </a:r>
          </a:p>
          <a:p>
            <a:pPr lvl="1"/>
            <a:r>
              <a:rPr lang="en-US" dirty="0" err="1"/>
              <a:t>Testbenches</a:t>
            </a:r>
            <a:r>
              <a:rPr lang="en-US" dirty="0"/>
              <a:t> for other </a:t>
            </a:r>
            <a:r>
              <a:rPr lang="en-US" dirty="0" smtClean="0"/>
              <a:t>layer-types and networks</a:t>
            </a:r>
          </a:p>
          <a:p>
            <a:pPr lvl="1"/>
            <a:r>
              <a:rPr lang="en-US" dirty="0" smtClean="0"/>
              <a:t>Automatic switch configuration generator</a:t>
            </a:r>
          </a:p>
          <a:p>
            <a:pPr lvl="1"/>
            <a:r>
              <a:rPr lang="en-US" dirty="0" smtClean="0"/>
              <a:t>Code-optimization for FPGAs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3,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MAERI Tutorial @ ISCA 2018                                    Tushar Krishna | Georgia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697-F66A-EE4C-B4D3-9802540BCCA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3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044" y="1"/>
            <a:ext cx="7032555" cy="408706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dirty="0" smtClean="0">
                <a:solidFill>
                  <a:schemeClr val="accent2"/>
                </a:solidFill>
              </a:rPr>
              <a:t>MAERI: Enabling Rapid Design Space Exploration and Prototyping of DNN Accelerators</a:t>
            </a:r>
            <a:r>
              <a:rPr lang="en-US" sz="4800" dirty="0">
                <a:solidFill>
                  <a:schemeClr val="accent2"/>
                </a:solidFill>
              </a:rPr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653" y="4078012"/>
            <a:ext cx="8529946" cy="1860681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Hyoukjun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Kwon </a:t>
            </a:r>
            <a:r>
              <a:rPr lang="en-US" sz="2800" dirty="0" smtClean="0"/>
              <a:t>  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Michael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Pellauer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  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Tushar Krishna</a:t>
            </a:r>
            <a:endParaRPr lang="en-US" sz="2800" baseline="30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28" y="1576201"/>
            <a:ext cx="2011541" cy="1570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6" y="5003483"/>
            <a:ext cx="2590800" cy="6558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36801" y="3399257"/>
            <a:ext cx="2162748" cy="423661"/>
            <a:chOff x="677492" y="-1417931"/>
            <a:chExt cx="3154606" cy="582700"/>
          </a:xfrm>
        </p:grpSpPr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3761772" y="-980905"/>
              <a:ext cx="70326" cy="68652"/>
            </a:xfrm>
            <a:custGeom>
              <a:avLst/>
              <a:gdLst>
                <a:gd name="T0" fmla="*/ 36 w 87"/>
                <a:gd name="T1" fmla="*/ 37 h 83"/>
                <a:gd name="T2" fmla="*/ 36 w 87"/>
                <a:gd name="T3" fmla="*/ 26 h 83"/>
                <a:gd name="T4" fmla="*/ 43 w 87"/>
                <a:gd name="T5" fmla="*/ 26 h 83"/>
                <a:gd name="T6" fmla="*/ 52 w 87"/>
                <a:gd name="T7" fmla="*/ 31 h 83"/>
                <a:gd name="T8" fmla="*/ 45 w 87"/>
                <a:gd name="T9" fmla="*/ 37 h 83"/>
                <a:gd name="T10" fmla="*/ 36 w 87"/>
                <a:gd name="T11" fmla="*/ 37 h 83"/>
                <a:gd name="T12" fmla="*/ 36 w 87"/>
                <a:gd name="T13" fmla="*/ 45 h 83"/>
                <a:gd name="T14" fmla="*/ 41 w 87"/>
                <a:gd name="T15" fmla="*/ 45 h 83"/>
                <a:gd name="T16" fmla="*/ 52 w 87"/>
                <a:gd name="T17" fmla="*/ 63 h 83"/>
                <a:gd name="T18" fmla="*/ 63 w 87"/>
                <a:gd name="T19" fmla="*/ 63 h 83"/>
                <a:gd name="T20" fmla="*/ 52 w 87"/>
                <a:gd name="T21" fmla="*/ 44 h 83"/>
                <a:gd name="T22" fmla="*/ 63 w 87"/>
                <a:gd name="T23" fmla="*/ 32 h 83"/>
                <a:gd name="T24" fmla="*/ 44 w 87"/>
                <a:gd name="T25" fmla="*/ 19 h 83"/>
                <a:gd name="T26" fmla="*/ 26 w 87"/>
                <a:gd name="T27" fmla="*/ 19 h 83"/>
                <a:gd name="T28" fmla="*/ 26 w 87"/>
                <a:gd name="T29" fmla="*/ 63 h 83"/>
                <a:gd name="T30" fmla="*/ 36 w 87"/>
                <a:gd name="T31" fmla="*/ 63 h 83"/>
                <a:gd name="T32" fmla="*/ 36 w 87"/>
                <a:gd name="T33" fmla="*/ 45 h 83"/>
                <a:gd name="T34" fmla="*/ 87 w 87"/>
                <a:gd name="T35" fmla="*/ 41 h 83"/>
                <a:gd name="T36" fmla="*/ 44 w 87"/>
                <a:gd name="T37" fmla="*/ 0 h 83"/>
                <a:gd name="T38" fmla="*/ 0 w 87"/>
                <a:gd name="T39" fmla="*/ 41 h 83"/>
                <a:gd name="T40" fmla="*/ 44 w 87"/>
                <a:gd name="T41" fmla="*/ 83 h 83"/>
                <a:gd name="T42" fmla="*/ 87 w 87"/>
                <a:gd name="T43" fmla="*/ 41 h 83"/>
                <a:gd name="T44" fmla="*/ 74 w 87"/>
                <a:gd name="T45" fmla="*/ 41 h 83"/>
                <a:gd name="T46" fmla="*/ 44 w 87"/>
                <a:gd name="T47" fmla="*/ 73 h 83"/>
                <a:gd name="T48" fmla="*/ 44 w 87"/>
                <a:gd name="T49" fmla="*/ 73 h 83"/>
                <a:gd name="T50" fmla="*/ 13 w 87"/>
                <a:gd name="T51" fmla="*/ 41 h 83"/>
                <a:gd name="T52" fmla="*/ 44 w 87"/>
                <a:gd name="T53" fmla="*/ 9 h 83"/>
                <a:gd name="T54" fmla="*/ 74 w 87"/>
                <a:gd name="T5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83">
                  <a:moveTo>
                    <a:pt x="36" y="37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6"/>
                    <a:pt x="52" y="27"/>
                    <a:pt x="52" y="31"/>
                  </a:cubicBezTo>
                  <a:cubicBezTo>
                    <a:pt x="52" y="36"/>
                    <a:pt x="50" y="37"/>
                    <a:pt x="45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45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43"/>
                    <a:pt x="63" y="41"/>
                    <a:pt x="63" y="32"/>
                  </a:cubicBezTo>
                  <a:cubicBezTo>
                    <a:pt x="63" y="22"/>
                    <a:pt x="56" y="19"/>
                    <a:pt x="44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45"/>
                    <a:pt x="36" y="45"/>
                    <a:pt x="36" y="45"/>
                  </a:cubicBezTo>
                  <a:moveTo>
                    <a:pt x="87" y="41"/>
                  </a:moveTo>
                  <a:cubicBezTo>
                    <a:pt x="87" y="15"/>
                    <a:pt x="66" y="0"/>
                    <a:pt x="44" y="0"/>
                  </a:cubicBezTo>
                  <a:cubicBezTo>
                    <a:pt x="21" y="0"/>
                    <a:pt x="0" y="15"/>
                    <a:pt x="0" y="41"/>
                  </a:cubicBezTo>
                  <a:cubicBezTo>
                    <a:pt x="0" y="67"/>
                    <a:pt x="21" y="83"/>
                    <a:pt x="44" y="83"/>
                  </a:cubicBezTo>
                  <a:cubicBezTo>
                    <a:pt x="66" y="83"/>
                    <a:pt x="87" y="67"/>
                    <a:pt x="87" y="41"/>
                  </a:cubicBezTo>
                  <a:moveTo>
                    <a:pt x="74" y="41"/>
                  </a:moveTo>
                  <a:cubicBezTo>
                    <a:pt x="74" y="60"/>
                    <a:pt x="60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6" y="73"/>
                    <a:pt x="13" y="60"/>
                    <a:pt x="13" y="41"/>
                  </a:cubicBezTo>
                  <a:cubicBezTo>
                    <a:pt x="13" y="22"/>
                    <a:pt x="26" y="9"/>
                    <a:pt x="44" y="9"/>
                  </a:cubicBezTo>
                  <a:cubicBezTo>
                    <a:pt x="60" y="9"/>
                    <a:pt x="74" y="22"/>
                    <a:pt x="7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1700563" y="-1309093"/>
              <a:ext cx="2039443" cy="385118"/>
            </a:xfrm>
            <a:custGeom>
              <a:avLst/>
              <a:gdLst>
                <a:gd name="T0" fmla="*/ 1048 w 2520"/>
                <a:gd name="T1" fmla="*/ 0 h 472"/>
                <a:gd name="T2" fmla="*/ 1048 w 2520"/>
                <a:gd name="T3" fmla="*/ 472 h 472"/>
                <a:gd name="T4" fmla="*/ 1181 w 2520"/>
                <a:gd name="T5" fmla="*/ 472 h 472"/>
                <a:gd name="T6" fmla="*/ 1181 w 2520"/>
                <a:gd name="T7" fmla="*/ 0 h 472"/>
                <a:gd name="T8" fmla="*/ 1048 w 2520"/>
                <a:gd name="T9" fmla="*/ 0 h 472"/>
                <a:gd name="T10" fmla="*/ 0 w 2520"/>
                <a:gd name="T11" fmla="*/ 0 h 472"/>
                <a:gd name="T12" fmla="*/ 0 w 2520"/>
                <a:gd name="T13" fmla="*/ 472 h 472"/>
                <a:gd name="T14" fmla="*/ 134 w 2520"/>
                <a:gd name="T15" fmla="*/ 472 h 472"/>
                <a:gd name="T16" fmla="*/ 134 w 2520"/>
                <a:gd name="T17" fmla="*/ 105 h 472"/>
                <a:gd name="T18" fmla="*/ 239 w 2520"/>
                <a:gd name="T19" fmla="*/ 106 h 472"/>
                <a:gd name="T20" fmla="*/ 314 w 2520"/>
                <a:gd name="T21" fmla="*/ 132 h 472"/>
                <a:gd name="T22" fmla="*/ 344 w 2520"/>
                <a:gd name="T23" fmla="*/ 257 h 472"/>
                <a:gd name="T24" fmla="*/ 344 w 2520"/>
                <a:gd name="T25" fmla="*/ 472 h 472"/>
                <a:gd name="T26" fmla="*/ 474 w 2520"/>
                <a:gd name="T27" fmla="*/ 472 h 472"/>
                <a:gd name="T28" fmla="*/ 474 w 2520"/>
                <a:gd name="T29" fmla="*/ 211 h 472"/>
                <a:gd name="T30" fmla="*/ 239 w 2520"/>
                <a:gd name="T31" fmla="*/ 0 h 472"/>
                <a:gd name="T32" fmla="*/ 0 w 2520"/>
                <a:gd name="T33" fmla="*/ 0 h 472"/>
                <a:gd name="T34" fmla="*/ 1262 w 2520"/>
                <a:gd name="T35" fmla="*/ 0 h 472"/>
                <a:gd name="T36" fmla="*/ 1262 w 2520"/>
                <a:gd name="T37" fmla="*/ 472 h 472"/>
                <a:gd name="T38" fmla="*/ 1479 w 2520"/>
                <a:gd name="T39" fmla="*/ 472 h 472"/>
                <a:gd name="T40" fmla="*/ 1672 w 2520"/>
                <a:gd name="T41" fmla="*/ 410 h 472"/>
                <a:gd name="T42" fmla="*/ 1719 w 2520"/>
                <a:gd name="T43" fmla="*/ 242 h 472"/>
                <a:gd name="T44" fmla="*/ 1676 w 2520"/>
                <a:gd name="T45" fmla="*/ 79 h 472"/>
                <a:gd name="T46" fmla="*/ 1449 w 2520"/>
                <a:gd name="T47" fmla="*/ 0 h 472"/>
                <a:gd name="T48" fmla="*/ 1262 w 2520"/>
                <a:gd name="T49" fmla="*/ 0 h 472"/>
                <a:gd name="T50" fmla="*/ 1395 w 2520"/>
                <a:gd name="T51" fmla="*/ 103 h 472"/>
                <a:gd name="T52" fmla="*/ 1452 w 2520"/>
                <a:gd name="T53" fmla="*/ 103 h 472"/>
                <a:gd name="T54" fmla="*/ 1589 w 2520"/>
                <a:gd name="T55" fmla="*/ 237 h 472"/>
                <a:gd name="T56" fmla="*/ 1452 w 2520"/>
                <a:gd name="T57" fmla="*/ 372 h 472"/>
                <a:gd name="T58" fmla="*/ 1395 w 2520"/>
                <a:gd name="T59" fmla="*/ 372 h 472"/>
                <a:gd name="T60" fmla="*/ 1395 w 2520"/>
                <a:gd name="T61" fmla="*/ 103 h 472"/>
                <a:gd name="T62" fmla="*/ 856 w 2520"/>
                <a:gd name="T63" fmla="*/ 0 h 472"/>
                <a:gd name="T64" fmla="*/ 745 w 2520"/>
                <a:gd name="T65" fmla="*/ 374 h 472"/>
                <a:gd name="T66" fmla="*/ 638 w 2520"/>
                <a:gd name="T67" fmla="*/ 0 h 472"/>
                <a:gd name="T68" fmla="*/ 494 w 2520"/>
                <a:gd name="T69" fmla="*/ 0 h 472"/>
                <a:gd name="T70" fmla="*/ 646 w 2520"/>
                <a:gd name="T71" fmla="*/ 472 h 472"/>
                <a:gd name="T72" fmla="*/ 838 w 2520"/>
                <a:gd name="T73" fmla="*/ 472 h 472"/>
                <a:gd name="T74" fmla="*/ 992 w 2520"/>
                <a:gd name="T75" fmla="*/ 0 h 472"/>
                <a:gd name="T76" fmla="*/ 856 w 2520"/>
                <a:gd name="T77" fmla="*/ 0 h 472"/>
                <a:gd name="T78" fmla="*/ 1781 w 2520"/>
                <a:gd name="T79" fmla="*/ 472 h 472"/>
                <a:gd name="T80" fmla="*/ 1915 w 2520"/>
                <a:gd name="T81" fmla="*/ 472 h 472"/>
                <a:gd name="T82" fmla="*/ 1915 w 2520"/>
                <a:gd name="T83" fmla="*/ 0 h 472"/>
                <a:gd name="T84" fmla="*/ 1781 w 2520"/>
                <a:gd name="T85" fmla="*/ 0 h 472"/>
                <a:gd name="T86" fmla="*/ 1781 w 2520"/>
                <a:gd name="T87" fmla="*/ 472 h 472"/>
                <a:gd name="T88" fmla="*/ 2155 w 2520"/>
                <a:gd name="T89" fmla="*/ 1 h 472"/>
                <a:gd name="T90" fmla="*/ 1969 w 2520"/>
                <a:gd name="T91" fmla="*/ 472 h 472"/>
                <a:gd name="T92" fmla="*/ 2100 w 2520"/>
                <a:gd name="T93" fmla="*/ 472 h 472"/>
                <a:gd name="T94" fmla="*/ 2130 w 2520"/>
                <a:gd name="T95" fmla="*/ 389 h 472"/>
                <a:gd name="T96" fmla="*/ 2350 w 2520"/>
                <a:gd name="T97" fmla="*/ 389 h 472"/>
                <a:gd name="T98" fmla="*/ 2378 w 2520"/>
                <a:gd name="T99" fmla="*/ 472 h 472"/>
                <a:gd name="T100" fmla="*/ 2520 w 2520"/>
                <a:gd name="T101" fmla="*/ 472 h 472"/>
                <a:gd name="T102" fmla="*/ 2333 w 2520"/>
                <a:gd name="T103" fmla="*/ 1 h 472"/>
                <a:gd name="T104" fmla="*/ 2155 w 2520"/>
                <a:gd name="T105" fmla="*/ 1 h 472"/>
                <a:gd name="T106" fmla="*/ 2241 w 2520"/>
                <a:gd name="T107" fmla="*/ 87 h 472"/>
                <a:gd name="T108" fmla="*/ 2322 w 2520"/>
                <a:gd name="T109" fmla="*/ 307 h 472"/>
                <a:gd name="T110" fmla="*/ 2158 w 2520"/>
                <a:gd name="T111" fmla="*/ 307 h 472"/>
                <a:gd name="T112" fmla="*/ 2241 w 2520"/>
                <a:gd name="T113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0" h="472">
                  <a:moveTo>
                    <a:pt x="1048" y="0"/>
                  </a:moveTo>
                  <a:cubicBezTo>
                    <a:pt x="1048" y="472"/>
                    <a:pt x="1048" y="472"/>
                    <a:pt x="1048" y="472"/>
                  </a:cubicBezTo>
                  <a:cubicBezTo>
                    <a:pt x="1181" y="472"/>
                    <a:pt x="1181" y="472"/>
                    <a:pt x="1181" y="472"/>
                  </a:cubicBezTo>
                  <a:cubicBezTo>
                    <a:pt x="1181" y="0"/>
                    <a:pt x="1181" y="0"/>
                    <a:pt x="1181" y="0"/>
                  </a:cubicBezTo>
                  <a:lnTo>
                    <a:pt x="1048" y="0"/>
                  </a:lnTo>
                  <a:close/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134" y="472"/>
                    <a:pt x="134" y="472"/>
                    <a:pt x="134" y="472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73" y="106"/>
                    <a:pt x="297" y="114"/>
                    <a:pt x="314" y="132"/>
                  </a:cubicBezTo>
                  <a:cubicBezTo>
                    <a:pt x="335" y="154"/>
                    <a:pt x="344" y="191"/>
                    <a:pt x="344" y="257"/>
                  </a:cubicBezTo>
                  <a:cubicBezTo>
                    <a:pt x="344" y="472"/>
                    <a:pt x="344" y="472"/>
                    <a:pt x="344" y="472"/>
                  </a:cubicBezTo>
                  <a:cubicBezTo>
                    <a:pt x="474" y="472"/>
                    <a:pt x="474" y="472"/>
                    <a:pt x="474" y="472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4" y="25"/>
                    <a:pt x="355" y="0"/>
                    <a:pt x="239" y="0"/>
                  </a:cubicBezTo>
                  <a:lnTo>
                    <a:pt x="0" y="0"/>
                  </a:lnTo>
                  <a:close/>
                  <a:moveTo>
                    <a:pt x="1262" y="0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479" y="472"/>
                    <a:pt x="1479" y="472"/>
                    <a:pt x="1479" y="472"/>
                  </a:cubicBezTo>
                  <a:cubicBezTo>
                    <a:pt x="1594" y="472"/>
                    <a:pt x="1631" y="453"/>
                    <a:pt x="1672" y="410"/>
                  </a:cubicBezTo>
                  <a:cubicBezTo>
                    <a:pt x="1701" y="380"/>
                    <a:pt x="1719" y="314"/>
                    <a:pt x="1719" y="242"/>
                  </a:cubicBezTo>
                  <a:cubicBezTo>
                    <a:pt x="1719" y="175"/>
                    <a:pt x="1704" y="116"/>
                    <a:pt x="1676" y="79"/>
                  </a:cubicBezTo>
                  <a:cubicBezTo>
                    <a:pt x="1627" y="13"/>
                    <a:pt x="1556" y="0"/>
                    <a:pt x="1449" y="0"/>
                  </a:cubicBezTo>
                  <a:lnTo>
                    <a:pt x="1262" y="0"/>
                  </a:lnTo>
                  <a:close/>
                  <a:moveTo>
                    <a:pt x="1395" y="103"/>
                  </a:moveTo>
                  <a:cubicBezTo>
                    <a:pt x="1452" y="103"/>
                    <a:pt x="1452" y="103"/>
                    <a:pt x="1452" y="103"/>
                  </a:cubicBezTo>
                  <a:cubicBezTo>
                    <a:pt x="1535" y="103"/>
                    <a:pt x="1589" y="140"/>
                    <a:pt x="1589" y="237"/>
                  </a:cubicBezTo>
                  <a:cubicBezTo>
                    <a:pt x="1589" y="334"/>
                    <a:pt x="1535" y="372"/>
                    <a:pt x="1452" y="372"/>
                  </a:cubicBezTo>
                  <a:cubicBezTo>
                    <a:pt x="1395" y="372"/>
                    <a:pt x="1395" y="372"/>
                    <a:pt x="1395" y="372"/>
                  </a:cubicBezTo>
                  <a:lnTo>
                    <a:pt x="1395" y="103"/>
                  </a:lnTo>
                  <a:close/>
                  <a:moveTo>
                    <a:pt x="856" y="0"/>
                  </a:moveTo>
                  <a:cubicBezTo>
                    <a:pt x="745" y="374"/>
                    <a:pt x="745" y="374"/>
                    <a:pt x="745" y="374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646" y="472"/>
                    <a:pt x="646" y="472"/>
                    <a:pt x="646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992" y="0"/>
                    <a:pt x="992" y="0"/>
                    <a:pt x="992" y="0"/>
                  </a:cubicBezTo>
                  <a:lnTo>
                    <a:pt x="856" y="0"/>
                  </a:lnTo>
                  <a:close/>
                  <a:moveTo>
                    <a:pt x="1781" y="472"/>
                  </a:moveTo>
                  <a:cubicBezTo>
                    <a:pt x="1915" y="472"/>
                    <a:pt x="1915" y="472"/>
                    <a:pt x="1915" y="472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781" y="0"/>
                    <a:pt x="1781" y="0"/>
                    <a:pt x="1781" y="0"/>
                  </a:cubicBezTo>
                  <a:lnTo>
                    <a:pt x="1781" y="472"/>
                  </a:lnTo>
                  <a:close/>
                  <a:moveTo>
                    <a:pt x="2155" y="1"/>
                  </a:moveTo>
                  <a:cubicBezTo>
                    <a:pt x="1969" y="472"/>
                    <a:pt x="1969" y="472"/>
                    <a:pt x="1969" y="472"/>
                  </a:cubicBezTo>
                  <a:cubicBezTo>
                    <a:pt x="2100" y="472"/>
                    <a:pt x="2100" y="472"/>
                    <a:pt x="2100" y="472"/>
                  </a:cubicBezTo>
                  <a:cubicBezTo>
                    <a:pt x="2130" y="389"/>
                    <a:pt x="2130" y="389"/>
                    <a:pt x="2130" y="389"/>
                  </a:cubicBezTo>
                  <a:cubicBezTo>
                    <a:pt x="2350" y="389"/>
                    <a:pt x="2350" y="389"/>
                    <a:pt x="2350" y="389"/>
                  </a:cubicBezTo>
                  <a:cubicBezTo>
                    <a:pt x="2378" y="472"/>
                    <a:pt x="2378" y="472"/>
                    <a:pt x="2378" y="472"/>
                  </a:cubicBezTo>
                  <a:cubicBezTo>
                    <a:pt x="2520" y="472"/>
                    <a:pt x="2520" y="472"/>
                    <a:pt x="2520" y="472"/>
                  </a:cubicBezTo>
                  <a:cubicBezTo>
                    <a:pt x="2333" y="1"/>
                    <a:pt x="2333" y="1"/>
                    <a:pt x="2333" y="1"/>
                  </a:cubicBezTo>
                  <a:lnTo>
                    <a:pt x="2155" y="1"/>
                  </a:lnTo>
                  <a:close/>
                  <a:moveTo>
                    <a:pt x="2241" y="87"/>
                  </a:moveTo>
                  <a:cubicBezTo>
                    <a:pt x="2322" y="307"/>
                    <a:pt x="2322" y="307"/>
                    <a:pt x="2322" y="307"/>
                  </a:cubicBezTo>
                  <a:cubicBezTo>
                    <a:pt x="2158" y="307"/>
                    <a:pt x="2158" y="307"/>
                    <a:pt x="2158" y="307"/>
                  </a:cubicBezTo>
                  <a:lnTo>
                    <a:pt x="2241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677492" y="-1417931"/>
              <a:ext cx="877396" cy="582700"/>
            </a:xfrm>
            <a:custGeom>
              <a:avLst/>
              <a:gdLst>
                <a:gd name="T0" fmla="*/ 405 w 1086"/>
                <a:gd name="T1" fmla="*/ 214 h 718"/>
                <a:gd name="T2" fmla="*/ 405 w 1086"/>
                <a:gd name="T3" fmla="*/ 149 h 718"/>
                <a:gd name="T4" fmla="*/ 424 w 1086"/>
                <a:gd name="T5" fmla="*/ 148 h 718"/>
                <a:gd name="T6" fmla="*/ 719 w 1086"/>
                <a:gd name="T7" fmla="*/ 301 h 718"/>
                <a:gd name="T8" fmla="*/ 458 w 1086"/>
                <a:gd name="T9" fmla="*/ 476 h 718"/>
                <a:gd name="T10" fmla="*/ 405 w 1086"/>
                <a:gd name="T11" fmla="*/ 467 h 718"/>
                <a:gd name="T12" fmla="*/ 405 w 1086"/>
                <a:gd name="T13" fmla="*/ 270 h 718"/>
                <a:gd name="T14" fmla="*/ 530 w 1086"/>
                <a:gd name="T15" fmla="*/ 378 h 718"/>
                <a:gd name="T16" fmla="*/ 622 w 1086"/>
                <a:gd name="T17" fmla="*/ 300 h 718"/>
                <a:gd name="T18" fmla="*/ 441 w 1086"/>
                <a:gd name="T19" fmla="*/ 212 h 718"/>
                <a:gd name="T20" fmla="*/ 405 w 1086"/>
                <a:gd name="T21" fmla="*/ 214 h 718"/>
                <a:gd name="T22" fmla="*/ 405 w 1086"/>
                <a:gd name="T23" fmla="*/ 0 h 718"/>
                <a:gd name="T24" fmla="*/ 405 w 1086"/>
                <a:gd name="T25" fmla="*/ 97 h 718"/>
                <a:gd name="T26" fmla="*/ 424 w 1086"/>
                <a:gd name="T27" fmla="*/ 95 h 718"/>
                <a:gd name="T28" fmla="*/ 832 w 1086"/>
                <a:gd name="T29" fmla="*/ 298 h 718"/>
                <a:gd name="T30" fmla="*/ 455 w 1086"/>
                <a:gd name="T31" fmla="*/ 523 h 718"/>
                <a:gd name="T32" fmla="*/ 405 w 1086"/>
                <a:gd name="T33" fmla="*/ 518 h 718"/>
                <a:gd name="T34" fmla="*/ 405 w 1086"/>
                <a:gd name="T35" fmla="*/ 578 h 718"/>
                <a:gd name="T36" fmla="*/ 447 w 1086"/>
                <a:gd name="T37" fmla="*/ 581 h 718"/>
                <a:gd name="T38" fmla="*/ 881 w 1086"/>
                <a:gd name="T39" fmla="*/ 381 h 718"/>
                <a:gd name="T40" fmla="*/ 1004 w 1086"/>
                <a:gd name="T41" fmla="*/ 456 h 718"/>
                <a:gd name="T42" fmla="*/ 449 w 1086"/>
                <a:gd name="T43" fmla="*/ 636 h 718"/>
                <a:gd name="T44" fmla="*/ 405 w 1086"/>
                <a:gd name="T45" fmla="*/ 634 h 718"/>
                <a:gd name="T46" fmla="*/ 405 w 1086"/>
                <a:gd name="T47" fmla="*/ 718 h 718"/>
                <a:gd name="T48" fmla="*/ 1086 w 1086"/>
                <a:gd name="T49" fmla="*/ 718 h 718"/>
                <a:gd name="T50" fmla="*/ 1086 w 1086"/>
                <a:gd name="T51" fmla="*/ 0 h 718"/>
                <a:gd name="T52" fmla="*/ 405 w 1086"/>
                <a:gd name="T53" fmla="*/ 0 h 718"/>
                <a:gd name="T54" fmla="*/ 405 w 1086"/>
                <a:gd name="T55" fmla="*/ 467 h 718"/>
                <a:gd name="T56" fmla="*/ 405 w 1086"/>
                <a:gd name="T57" fmla="*/ 518 h 718"/>
                <a:gd name="T58" fmla="*/ 194 w 1086"/>
                <a:gd name="T59" fmla="*/ 317 h 718"/>
                <a:gd name="T60" fmla="*/ 405 w 1086"/>
                <a:gd name="T61" fmla="*/ 214 h 718"/>
                <a:gd name="T62" fmla="*/ 405 w 1086"/>
                <a:gd name="T63" fmla="*/ 270 h 718"/>
                <a:gd name="T64" fmla="*/ 405 w 1086"/>
                <a:gd name="T65" fmla="*/ 270 h 718"/>
                <a:gd name="T66" fmla="*/ 281 w 1086"/>
                <a:gd name="T67" fmla="*/ 327 h 718"/>
                <a:gd name="T68" fmla="*/ 405 w 1086"/>
                <a:gd name="T69" fmla="*/ 467 h 718"/>
                <a:gd name="T70" fmla="*/ 111 w 1086"/>
                <a:gd name="T71" fmla="*/ 309 h 718"/>
                <a:gd name="T72" fmla="*/ 405 w 1086"/>
                <a:gd name="T73" fmla="*/ 149 h 718"/>
                <a:gd name="T74" fmla="*/ 405 w 1086"/>
                <a:gd name="T75" fmla="*/ 97 h 718"/>
                <a:gd name="T76" fmla="*/ 0 w 1086"/>
                <a:gd name="T77" fmla="*/ 298 h 718"/>
                <a:gd name="T78" fmla="*/ 405 w 1086"/>
                <a:gd name="T79" fmla="*/ 634 h 718"/>
                <a:gd name="T80" fmla="*/ 405 w 1086"/>
                <a:gd name="T81" fmla="*/ 578 h 718"/>
                <a:gd name="T82" fmla="*/ 111 w 1086"/>
                <a:gd name="T83" fmla="*/ 30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6" h="718">
                  <a:moveTo>
                    <a:pt x="405" y="214"/>
                  </a:moveTo>
                  <a:cubicBezTo>
                    <a:pt x="405" y="149"/>
                    <a:pt x="405" y="149"/>
                    <a:pt x="405" y="149"/>
                  </a:cubicBezTo>
                  <a:cubicBezTo>
                    <a:pt x="412" y="149"/>
                    <a:pt x="418" y="148"/>
                    <a:pt x="424" y="148"/>
                  </a:cubicBezTo>
                  <a:cubicBezTo>
                    <a:pt x="602" y="143"/>
                    <a:pt x="719" y="301"/>
                    <a:pt x="719" y="301"/>
                  </a:cubicBezTo>
                  <a:cubicBezTo>
                    <a:pt x="719" y="301"/>
                    <a:pt x="593" y="476"/>
                    <a:pt x="458" y="476"/>
                  </a:cubicBezTo>
                  <a:cubicBezTo>
                    <a:pt x="438" y="476"/>
                    <a:pt x="421" y="472"/>
                    <a:pt x="405" y="467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74" y="279"/>
                    <a:pt x="488" y="309"/>
                    <a:pt x="530" y="378"/>
                  </a:cubicBezTo>
                  <a:cubicBezTo>
                    <a:pt x="622" y="300"/>
                    <a:pt x="622" y="300"/>
                    <a:pt x="622" y="300"/>
                  </a:cubicBezTo>
                  <a:cubicBezTo>
                    <a:pt x="622" y="300"/>
                    <a:pt x="555" y="212"/>
                    <a:pt x="441" y="212"/>
                  </a:cubicBezTo>
                  <a:cubicBezTo>
                    <a:pt x="429" y="212"/>
                    <a:pt x="417" y="213"/>
                    <a:pt x="405" y="214"/>
                  </a:cubicBezTo>
                  <a:moveTo>
                    <a:pt x="405" y="0"/>
                  </a:moveTo>
                  <a:cubicBezTo>
                    <a:pt x="405" y="97"/>
                    <a:pt x="405" y="97"/>
                    <a:pt x="405" y="97"/>
                  </a:cubicBezTo>
                  <a:cubicBezTo>
                    <a:pt x="412" y="96"/>
                    <a:pt x="418" y="96"/>
                    <a:pt x="424" y="95"/>
                  </a:cubicBezTo>
                  <a:cubicBezTo>
                    <a:pt x="671" y="87"/>
                    <a:pt x="832" y="298"/>
                    <a:pt x="832" y="298"/>
                  </a:cubicBezTo>
                  <a:cubicBezTo>
                    <a:pt x="832" y="298"/>
                    <a:pt x="647" y="523"/>
                    <a:pt x="455" y="523"/>
                  </a:cubicBezTo>
                  <a:cubicBezTo>
                    <a:pt x="437" y="523"/>
                    <a:pt x="421" y="521"/>
                    <a:pt x="405" y="518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419" y="580"/>
                    <a:pt x="432" y="581"/>
                    <a:pt x="447" y="581"/>
                  </a:cubicBezTo>
                  <a:cubicBezTo>
                    <a:pt x="626" y="581"/>
                    <a:pt x="755" y="489"/>
                    <a:pt x="881" y="381"/>
                  </a:cubicBezTo>
                  <a:cubicBezTo>
                    <a:pt x="902" y="398"/>
                    <a:pt x="987" y="438"/>
                    <a:pt x="1004" y="456"/>
                  </a:cubicBezTo>
                  <a:cubicBezTo>
                    <a:pt x="885" y="556"/>
                    <a:pt x="607" y="636"/>
                    <a:pt x="449" y="636"/>
                  </a:cubicBezTo>
                  <a:cubicBezTo>
                    <a:pt x="434" y="636"/>
                    <a:pt x="420" y="636"/>
                    <a:pt x="405" y="634"/>
                  </a:cubicBezTo>
                  <a:cubicBezTo>
                    <a:pt x="405" y="718"/>
                    <a:pt x="405" y="718"/>
                    <a:pt x="405" y="718"/>
                  </a:cubicBezTo>
                  <a:cubicBezTo>
                    <a:pt x="1086" y="718"/>
                    <a:pt x="1086" y="718"/>
                    <a:pt x="1086" y="718"/>
                  </a:cubicBezTo>
                  <a:cubicBezTo>
                    <a:pt x="1086" y="0"/>
                    <a:pt x="1086" y="0"/>
                    <a:pt x="1086" y="0"/>
                  </a:cubicBezTo>
                  <a:lnTo>
                    <a:pt x="405" y="0"/>
                  </a:lnTo>
                  <a:close/>
                  <a:moveTo>
                    <a:pt x="405" y="467"/>
                  </a:moveTo>
                  <a:cubicBezTo>
                    <a:pt x="405" y="518"/>
                    <a:pt x="405" y="518"/>
                    <a:pt x="405" y="518"/>
                  </a:cubicBezTo>
                  <a:cubicBezTo>
                    <a:pt x="240" y="489"/>
                    <a:pt x="194" y="317"/>
                    <a:pt x="194" y="317"/>
                  </a:cubicBezTo>
                  <a:cubicBezTo>
                    <a:pt x="194" y="317"/>
                    <a:pt x="273" y="228"/>
                    <a:pt x="405" y="214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336" y="262"/>
                    <a:pt x="281" y="327"/>
                    <a:pt x="281" y="327"/>
                  </a:cubicBezTo>
                  <a:cubicBezTo>
                    <a:pt x="281" y="327"/>
                    <a:pt x="312" y="436"/>
                    <a:pt x="405" y="467"/>
                  </a:cubicBezTo>
                  <a:moveTo>
                    <a:pt x="111" y="309"/>
                  </a:moveTo>
                  <a:cubicBezTo>
                    <a:pt x="111" y="309"/>
                    <a:pt x="209" y="164"/>
                    <a:pt x="405" y="149"/>
                  </a:cubicBezTo>
                  <a:cubicBezTo>
                    <a:pt x="405" y="97"/>
                    <a:pt x="405" y="97"/>
                    <a:pt x="405" y="97"/>
                  </a:cubicBezTo>
                  <a:cubicBezTo>
                    <a:pt x="188" y="114"/>
                    <a:pt x="0" y="298"/>
                    <a:pt x="0" y="298"/>
                  </a:cubicBezTo>
                  <a:cubicBezTo>
                    <a:pt x="0" y="298"/>
                    <a:pt x="106" y="606"/>
                    <a:pt x="405" y="634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186" y="551"/>
                    <a:pt x="111" y="309"/>
                    <a:pt x="111" y="309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355392" y="5880456"/>
            <a:ext cx="7482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://synergy.ece.gatech.edu/tools/maeri/maeri_tutorial_isca2018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421166" y="6359218"/>
            <a:ext cx="335069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/>
              <a:t>ISCA Tutorial June </a:t>
            </a:r>
            <a:r>
              <a:rPr lang="en-US" sz="2000" b="1" dirty="0" smtClean="0"/>
              <a:t>3, 2018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3862840" y="4882749"/>
            <a:ext cx="2601994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6" y="3930388"/>
            <a:ext cx="368198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6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181F79"/>
      </a:accent1>
      <a:accent2>
        <a:srgbClr val="F5CA31"/>
      </a:accent2>
      <a:accent3>
        <a:srgbClr val="919191"/>
      </a:accent3>
      <a:accent4>
        <a:srgbClr val="E76618"/>
      </a:accent4>
      <a:accent5>
        <a:srgbClr val="C42F1A"/>
      </a:accent5>
      <a:accent6>
        <a:srgbClr val="918655"/>
      </a:accent6>
      <a:hlink>
        <a:srgbClr val="941100"/>
      </a:hlink>
      <a:folHlink>
        <a:srgbClr val="9411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7971</TotalTime>
  <Words>347</Words>
  <Application>Microsoft Macintosh PowerPoint</Application>
  <PresentationFormat>Widescreen</PresentationFormat>
  <Paragraphs>104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Cambria</vt:lpstr>
      <vt:lpstr>MS PGothic</vt:lpstr>
      <vt:lpstr>Trebuchet MS</vt:lpstr>
      <vt:lpstr>Wingdings 3</vt:lpstr>
      <vt:lpstr>Arial</vt:lpstr>
      <vt:lpstr>Facet</vt:lpstr>
      <vt:lpstr>MAERI: Enabling Rapid Design Space Exploration and Prototyping of DNN Accelerators </vt:lpstr>
      <vt:lpstr>Schedule</vt:lpstr>
      <vt:lpstr>Deep Learning Landscape</vt:lpstr>
      <vt:lpstr>MAESTRO: A performance and cost model for DNN dataflows</vt:lpstr>
      <vt:lpstr>MAERI – An Open Source RTL for Flexible DNN Accelerators </vt:lpstr>
      <vt:lpstr>Tool Release and Resources</vt:lpstr>
      <vt:lpstr>Future Extensions</vt:lpstr>
      <vt:lpstr>MAERI: Enabling Rapid Design Space Exploration and Prototyping of DNN Accelerators 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433</cp:revision>
  <cp:lastPrinted>2017-09-11T10:57:13Z</cp:lastPrinted>
  <dcterms:created xsi:type="dcterms:W3CDTF">2017-09-09T18:59:22Z</dcterms:created>
  <dcterms:modified xsi:type="dcterms:W3CDTF">2018-06-03T06:27:13Z</dcterms:modified>
</cp:coreProperties>
</file>